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ileron Ultra-Bold" charset="1" panose="00000A00000000000000"/>
      <p:regular r:id="rId24"/>
    </p:embeddedFont>
    <p:embeddedFont>
      <p:font typeface="Public Sans" charset="1" panose="00000000000000000000"/>
      <p:regular r:id="rId25"/>
    </p:embeddedFont>
    <p:embeddedFont>
      <p:font typeface="Public Sans Bold" charset="1" panose="00000000000000000000"/>
      <p:regular r:id="rId26"/>
    </p:embeddedFont>
    <p:embeddedFont>
      <p:font typeface="Public Sans Bold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5.png" Type="http://schemas.openxmlformats.org/officeDocument/2006/relationships/image"/><Relationship Id="rId5" Target="../media/image3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jpeg" Type="http://schemas.openxmlformats.org/officeDocument/2006/relationships/image"/><Relationship Id="rId6" Target="../media/image39.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40.jpeg" Type="http://schemas.openxmlformats.org/officeDocument/2006/relationships/image"/><Relationship Id="rId6" Target="../media/image4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https://1b0640b5e71b405047.gradio.live"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jpe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1.jpe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jpeg" Type="http://schemas.openxmlformats.org/officeDocument/2006/relationships/image"/><Relationship Id="rId6"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22.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jpeg" Type="http://schemas.openxmlformats.org/officeDocument/2006/relationships/image"/><Relationship Id="rId6" Target="../media/image28.png" Type="http://schemas.openxmlformats.org/officeDocument/2006/relationships/image"/><Relationship Id="rId7"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777" r="-9579" b="-24805"/>
            </a:stretch>
          </a:blipFill>
        </p:spPr>
      </p:sp>
      <p:sp>
        <p:nvSpPr>
          <p:cNvPr name="Freeform 3" id="3"/>
          <p:cNvSpPr/>
          <p:nvPr/>
        </p:nvSpPr>
        <p:spPr>
          <a:xfrm flipH="false" flipV="false" rot="5400000">
            <a:off x="9527967" y="859028"/>
            <a:ext cx="8341089" cy="8587993"/>
          </a:xfrm>
          <a:custGeom>
            <a:avLst/>
            <a:gdLst/>
            <a:ahLst/>
            <a:cxnLst/>
            <a:rect r="r" b="b" t="t" l="l"/>
            <a:pathLst>
              <a:path h="8587993" w="8341089">
                <a:moveTo>
                  <a:pt x="0" y="0"/>
                </a:moveTo>
                <a:lnTo>
                  <a:pt x="8341088" y="0"/>
                </a:lnTo>
                <a:lnTo>
                  <a:pt x="8341088" y="8587994"/>
                </a:lnTo>
                <a:lnTo>
                  <a:pt x="0" y="8587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607694" y="1999375"/>
            <a:ext cx="6346737" cy="63467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7916" t="0" r="-2177" b="0"/>
              </a:stretch>
            </a:blipFill>
          </p:spPr>
        </p:sp>
      </p:grpSp>
      <p:grpSp>
        <p:nvGrpSpPr>
          <p:cNvPr name="Group 6" id="6"/>
          <p:cNvGrpSpPr/>
          <p:nvPr/>
        </p:nvGrpSpPr>
        <p:grpSpPr>
          <a:xfrm rot="0">
            <a:off x="-161849" y="9982387"/>
            <a:ext cx="18449849" cy="304613"/>
            <a:chOff x="0" y="0"/>
            <a:chExt cx="4859220" cy="80227"/>
          </a:xfrm>
        </p:grpSpPr>
        <p:sp>
          <p:nvSpPr>
            <p:cNvPr name="Freeform 7" id="7"/>
            <p:cNvSpPr/>
            <p:nvPr/>
          </p:nvSpPr>
          <p:spPr>
            <a:xfrm flipH="false" flipV="false" rot="0">
              <a:off x="0" y="0"/>
              <a:ext cx="4859220" cy="80227"/>
            </a:xfrm>
            <a:custGeom>
              <a:avLst/>
              <a:gdLst/>
              <a:ahLst/>
              <a:cxnLst/>
              <a:rect r="r" b="b" t="t" l="l"/>
              <a:pathLst>
                <a:path h="80227" w="4859220">
                  <a:moveTo>
                    <a:pt x="0" y="0"/>
                  </a:moveTo>
                  <a:lnTo>
                    <a:pt x="4859220" y="0"/>
                  </a:lnTo>
                  <a:lnTo>
                    <a:pt x="4859220" y="80227"/>
                  </a:lnTo>
                  <a:lnTo>
                    <a:pt x="0" y="80227"/>
                  </a:lnTo>
                  <a:close/>
                </a:path>
              </a:pathLst>
            </a:custGeom>
            <a:solidFill>
              <a:srgbClr val="004CCF"/>
            </a:solidFill>
          </p:spPr>
        </p:sp>
        <p:sp>
          <p:nvSpPr>
            <p:cNvPr name="TextBox 8" id="8"/>
            <p:cNvSpPr txBox="true"/>
            <p:nvPr/>
          </p:nvSpPr>
          <p:spPr>
            <a:xfrm>
              <a:off x="0" y="-47625"/>
              <a:ext cx="4859220" cy="127852"/>
            </a:xfrm>
            <a:prstGeom prst="rect">
              <a:avLst/>
            </a:prstGeom>
          </p:spPr>
          <p:txBody>
            <a:bodyPr anchor="ctr" rtlCol="false" tIns="50800" lIns="50800" bIns="50800" rIns="50800"/>
            <a:lstStyle/>
            <a:p>
              <a:pPr algn="ctr">
                <a:lnSpc>
                  <a:spcPts val="2886"/>
                </a:lnSpc>
              </a:pPr>
            </a:p>
          </p:txBody>
        </p:sp>
      </p:grpSp>
      <p:sp>
        <p:nvSpPr>
          <p:cNvPr name="TextBox 9" id="9"/>
          <p:cNvSpPr txBox="true"/>
          <p:nvPr/>
        </p:nvSpPr>
        <p:spPr>
          <a:xfrm rot="0">
            <a:off x="1028700" y="3294939"/>
            <a:ext cx="9332651" cy="2659655"/>
          </a:xfrm>
          <a:prstGeom prst="rect">
            <a:avLst/>
          </a:prstGeom>
        </p:spPr>
        <p:txBody>
          <a:bodyPr anchor="t" rtlCol="false" tIns="0" lIns="0" bIns="0" rIns="0">
            <a:spAutoFit/>
          </a:bodyPr>
          <a:lstStyle/>
          <a:p>
            <a:pPr algn="l" marL="0" indent="0" lvl="0">
              <a:lnSpc>
                <a:spcPts val="6944"/>
              </a:lnSpc>
              <a:spcBef>
                <a:spcPct val="0"/>
              </a:spcBef>
            </a:pPr>
            <a:r>
              <a:rPr lang="en-US" b="true" sz="6551">
                <a:solidFill>
                  <a:srgbClr val="004CCF"/>
                </a:solidFill>
                <a:latin typeface="Aileron Ultra-Bold"/>
                <a:ea typeface="Aileron Ultra-Bold"/>
                <a:cs typeface="Aileron Ultra-Bold"/>
                <a:sym typeface="Aileron Ultra-Bold"/>
              </a:rPr>
              <a:t>Analisis Prediksi Waktu Pengantaran Makanan</a:t>
            </a:r>
          </a:p>
        </p:txBody>
      </p:sp>
      <p:sp>
        <p:nvSpPr>
          <p:cNvPr name="TextBox 10" id="10"/>
          <p:cNvSpPr txBox="true"/>
          <p:nvPr/>
        </p:nvSpPr>
        <p:spPr>
          <a:xfrm rot="0">
            <a:off x="1028700" y="8457357"/>
            <a:ext cx="2740571" cy="391795"/>
          </a:xfrm>
          <a:prstGeom prst="rect">
            <a:avLst/>
          </a:prstGeom>
        </p:spPr>
        <p:txBody>
          <a:bodyPr anchor="t" rtlCol="false" tIns="0" lIns="0" bIns="0" rIns="0">
            <a:spAutoFit/>
          </a:bodyPr>
          <a:lstStyle/>
          <a:p>
            <a:pPr algn="l">
              <a:lnSpc>
                <a:spcPts val="3079"/>
              </a:lnSpc>
            </a:pPr>
            <a:r>
              <a:rPr lang="en-US" sz="2199">
                <a:solidFill>
                  <a:srgbClr val="000000"/>
                </a:solidFill>
                <a:latin typeface="Public Sans"/>
                <a:ea typeface="Public Sans"/>
                <a:cs typeface="Public Sans"/>
                <a:sym typeface="Public Sans"/>
              </a:rPr>
              <a:t>Presented by</a:t>
            </a:r>
          </a:p>
        </p:txBody>
      </p:sp>
      <p:sp>
        <p:nvSpPr>
          <p:cNvPr name="TextBox 11" id="11"/>
          <p:cNvSpPr txBox="true"/>
          <p:nvPr/>
        </p:nvSpPr>
        <p:spPr>
          <a:xfrm rot="0">
            <a:off x="1028700" y="8752087"/>
            <a:ext cx="4370797" cy="561957"/>
          </a:xfrm>
          <a:prstGeom prst="rect">
            <a:avLst/>
          </a:prstGeom>
        </p:spPr>
        <p:txBody>
          <a:bodyPr anchor="t" rtlCol="false" tIns="0" lIns="0" bIns="0" rIns="0">
            <a:spAutoFit/>
          </a:bodyPr>
          <a:lstStyle/>
          <a:p>
            <a:pPr algn="l">
              <a:lnSpc>
                <a:spcPts val="4501"/>
              </a:lnSpc>
            </a:pPr>
            <a:r>
              <a:rPr lang="en-US" sz="3215" b="true">
                <a:solidFill>
                  <a:srgbClr val="004CCF"/>
                </a:solidFill>
                <a:latin typeface="Public Sans Bold"/>
                <a:ea typeface="Public Sans Bold"/>
                <a:cs typeface="Public Sans Bold"/>
                <a:sym typeface="Public Sans Bold"/>
              </a:rPr>
              <a:t>M. Rizky Nugraha A</a:t>
            </a:r>
          </a:p>
        </p:txBody>
      </p:sp>
      <p:grpSp>
        <p:nvGrpSpPr>
          <p:cNvPr name="Group 12" id="12"/>
          <p:cNvGrpSpPr/>
          <p:nvPr/>
        </p:nvGrpSpPr>
        <p:grpSpPr>
          <a:xfrm rot="0">
            <a:off x="633973" y="773030"/>
            <a:ext cx="6410681" cy="921405"/>
            <a:chOff x="0" y="0"/>
            <a:chExt cx="8547575" cy="1228541"/>
          </a:xfrm>
        </p:grpSpPr>
        <p:sp>
          <p:nvSpPr>
            <p:cNvPr name="Freeform 13" id="13"/>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6"/>
              <a:stretch>
                <a:fillRect l="0" t="0" r="0" b="0"/>
              </a:stretch>
            </a:blipFill>
          </p:spPr>
        </p:sp>
        <p:sp>
          <p:nvSpPr>
            <p:cNvPr name="TextBox 14" id="14"/>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grpSp>
        <p:nvGrpSpPr>
          <p:cNvPr name="Group 3" id="3"/>
          <p:cNvGrpSpPr/>
          <p:nvPr/>
        </p:nvGrpSpPr>
        <p:grpSpPr>
          <a:xfrm rot="0">
            <a:off x="850997" y="730646"/>
            <a:ext cx="6410681" cy="921405"/>
            <a:chOff x="0" y="0"/>
            <a:chExt cx="8547575" cy="1228541"/>
          </a:xfrm>
        </p:grpSpPr>
        <p:sp>
          <p:nvSpPr>
            <p:cNvPr name="Freeform 4" id="4"/>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3"/>
              <a:stretch>
                <a:fillRect l="0" t="0" r="0" b="0"/>
              </a:stretch>
            </a:blipFill>
          </p:spPr>
        </p:sp>
        <p:sp>
          <p:nvSpPr>
            <p:cNvPr name="TextBox 5" id="5"/>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
        <p:nvSpPr>
          <p:cNvPr name="Freeform 6" id="6"/>
          <p:cNvSpPr/>
          <p:nvPr/>
        </p:nvSpPr>
        <p:spPr>
          <a:xfrm flipH="false" flipV="false" rot="0">
            <a:off x="778492" y="1800614"/>
            <a:ext cx="8365508" cy="6525096"/>
          </a:xfrm>
          <a:custGeom>
            <a:avLst/>
            <a:gdLst/>
            <a:ahLst/>
            <a:cxnLst/>
            <a:rect r="r" b="b" t="t" l="l"/>
            <a:pathLst>
              <a:path h="6525096" w="8365508">
                <a:moveTo>
                  <a:pt x="0" y="0"/>
                </a:moveTo>
                <a:lnTo>
                  <a:pt x="8365508" y="0"/>
                </a:lnTo>
                <a:lnTo>
                  <a:pt x="8365508" y="6525096"/>
                </a:lnTo>
                <a:lnTo>
                  <a:pt x="0" y="6525096"/>
                </a:lnTo>
                <a:lnTo>
                  <a:pt x="0" y="0"/>
                </a:lnTo>
                <a:close/>
              </a:path>
            </a:pathLst>
          </a:custGeom>
          <a:blipFill>
            <a:blip r:embed="rId4"/>
            <a:stretch>
              <a:fillRect l="0" t="0" r="0" b="0"/>
            </a:stretch>
          </a:blipFill>
        </p:spPr>
      </p:sp>
      <p:sp>
        <p:nvSpPr>
          <p:cNvPr name="TextBox 7" id="7"/>
          <p:cNvSpPr txBox="true"/>
          <p:nvPr/>
        </p:nvSpPr>
        <p:spPr>
          <a:xfrm rot="0">
            <a:off x="10758426" y="929859"/>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Model Machine Learning</a:t>
            </a:r>
          </a:p>
        </p:txBody>
      </p:sp>
      <p:sp>
        <p:nvSpPr>
          <p:cNvPr name="TextBox 8" id="8"/>
          <p:cNvSpPr txBox="true"/>
          <p:nvPr/>
        </p:nvSpPr>
        <p:spPr>
          <a:xfrm rot="0">
            <a:off x="1516217" y="8570648"/>
            <a:ext cx="7290786" cy="989965"/>
          </a:xfrm>
          <a:prstGeom prst="rect">
            <a:avLst/>
          </a:prstGeom>
        </p:spPr>
        <p:txBody>
          <a:bodyPr anchor="t" rtlCol="false" tIns="0" lIns="0" bIns="0" rIns="0">
            <a:spAutoFit/>
          </a:bodyPr>
          <a:lstStyle/>
          <a:p>
            <a:pPr algn="just">
              <a:lnSpc>
                <a:spcPts val="2660"/>
              </a:lnSpc>
            </a:pPr>
            <a:r>
              <a:rPr lang="en-US" b="true" sz="1900" i="true">
                <a:solidFill>
                  <a:srgbClr val="000000"/>
                </a:solidFill>
                <a:latin typeface="Public Sans Bold Italics"/>
                <a:ea typeface="Public Sans Bold Italics"/>
                <a:cs typeface="Public Sans Bold Italics"/>
                <a:sym typeface="Public Sans Bold Italics"/>
              </a:rPr>
              <a:t>Secara keseluruhan, model Linear Regression menunjukkan performa yang baik, dengan prediksi yang sangat mendekati nilai aktual.</a:t>
            </a:r>
          </a:p>
        </p:txBody>
      </p:sp>
      <p:sp>
        <p:nvSpPr>
          <p:cNvPr name="Freeform 9" id="9"/>
          <p:cNvSpPr/>
          <p:nvPr/>
        </p:nvSpPr>
        <p:spPr>
          <a:xfrm flipH="false" flipV="false" rot="0">
            <a:off x="9598040" y="1862553"/>
            <a:ext cx="8689960" cy="6463157"/>
          </a:xfrm>
          <a:custGeom>
            <a:avLst/>
            <a:gdLst/>
            <a:ahLst/>
            <a:cxnLst/>
            <a:rect r="r" b="b" t="t" l="l"/>
            <a:pathLst>
              <a:path h="6463157" w="8689960">
                <a:moveTo>
                  <a:pt x="0" y="0"/>
                </a:moveTo>
                <a:lnTo>
                  <a:pt x="8689960" y="0"/>
                </a:lnTo>
                <a:lnTo>
                  <a:pt x="8689960" y="6463157"/>
                </a:lnTo>
                <a:lnTo>
                  <a:pt x="0" y="6463157"/>
                </a:lnTo>
                <a:lnTo>
                  <a:pt x="0" y="0"/>
                </a:lnTo>
                <a:close/>
              </a:path>
            </a:pathLst>
          </a:custGeom>
          <a:blipFill>
            <a:blip r:embed="rId5"/>
            <a:stretch>
              <a:fillRect l="0" t="0" r="0" b="0"/>
            </a:stretch>
          </a:blipFill>
        </p:spPr>
      </p:sp>
      <p:sp>
        <p:nvSpPr>
          <p:cNvPr name="TextBox 10" id="10"/>
          <p:cNvSpPr txBox="true"/>
          <p:nvPr/>
        </p:nvSpPr>
        <p:spPr>
          <a:xfrm rot="0">
            <a:off x="9733453" y="8244205"/>
            <a:ext cx="7898276" cy="1990090"/>
          </a:xfrm>
          <a:prstGeom prst="rect">
            <a:avLst/>
          </a:prstGeom>
        </p:spPr>
        <p:txBody>
          <a:bodyPr anchor="t" rtlCol="false" tIns="0" lIns="0" bIns="0" rIns="0">
            <a:spAutoFit/>
          </a:bodyPr>
          <a:lstStyle/>
          <a:p>
            <a:pPr algn="just" marL="410213" indent="-205106" lvl="1">
              <a:lnSpc>
                <a:spcPts val="2660"/>
              </a:lnSpc>
              <a:buFont typeface="Arial"/>
              <a:buChar char="•"/>
            </a:pPr>
            <a:r>
              <a:rPr lang="en-US" b="true" sz="1900" i="true">
                <a:solidFill>
                  <a:srgbClr val="000000"/>
                </a:solidFill>
                <a:latin typeface="Public Sans Bold Italics"/>
                <a:ea typeface="Public Sans Bold Italics"/>
                <a:cs typeface="Public Sans Bold Italics"/>
                <a:sym typeface="Public Sans Bold Italics"/>
              </a:rPr>
              <a:t>Model Linear Regression menunjukkan performa yang baik secara keseluruhan, dengan residuals yang tersebar acak di sekitar garis 0, yang menunjukkan tidak adanya pola kesalahan sistematik.</a:t>
            </a:r>
          </a:p>
          <a:p>
            <a:pPr algn="just" marL="410213" indent="-205106" lvl="1">
              <a:lnSpc>
                <a:spcPts val="2660"/>
              </a:lnSpc>
              <a:buFont typeface="Arial"/>
              <a:buChar char="•"/>
            </a:pPr>
            <a:r>
              <a:rPr lang="en-US" b="true" sz="1900" i="true">
                <a:solidFill>
                  <a:srgbClr val="000000"/>
                </a:solidFill>
                <a:latin typeface="Public Sans Bold Italics"/>
                <a:ea typeface="Public Sans Bold Italics"/>
                <a:cs typeface="Public Sans Bold Italics"/>
                <a:sym typeface="Public Sans Bold Italics"/>
              </a:rPr>
              <a:t>Namun, ada beberapa outliers yang menunjukkan prediksi dengan kesalahan besar, yang perlu dianalisis lebih lanjut</a:t>
            </a:r>
          </a:p>
          <a:p>
            <a:pPr algn="just">
              <a:lnSpc>
                <a:spcPts val="266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grpSp>
        <p:nvGrpSpPr>
          <p:cNvPr name="Group 3" id="3"/>
          <p:cNvGrpSpPr/>
          <p:nvPr/>
        </p:nvGrpSpPr>
        <p:grpSpPr>
          <a:xfrm rot="0">
            <a:off x="850997" y="730646"/>
            <a:ext cx="6410681" cy="921405"/>
            <a:chOff x="0" y="0"/>
            <a:chExt cx="8547575" cy="1228541"/>
          </a:xfrm>
        </p:grpSpPr>
        <p:sp>
          <p:nvSpPr>
            <p:cNvPr name="Freeform 4" id="4"/>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3"/>
              <a:stretch>
                <a:fillRect l="0" t="0" r="0" b="0"/>
              </a:stretch>
            </a:blipFill>
          </p:spPr>
        </p:sp>
        <p:sp>
          <p:nvSpPr>
            <p:cNvPr name="TextBox 5" id="5"/>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
        <p:nvSpPr>
          <p:cNvPr name="Freeform 6" id="6"/>
          <p:cNvSpPr/>
          <p:nvPr/>
        </p:nvSpPr>
        <p:spPr>
          <a:xfrm flipH="false" flipV="false" rot="0">
            <a:off x="1028700" y="1862553"/>
            <a:ext cx="8074534" cy="6187112"/>
          </a:xfrm>
          <a:custGeom>
            <a:avLst/>
            <a:gdLst/>
            <a:ahLst/>
            <a:cxnLst/>
            <a:rect r="r" b="b" t="t" l="l"/>
            <a:pathLst>
              <a:path h="6187112" w="8074534">
                <a:moveTo>
                  <a:pt x="0" y="0"/>
                </a:moveTo>
                <a:lnTo>
                  <a:pt x="8074534" y="0"/>
                </a:lnTo>
                <a:lnTo>
                  <a:pt x="8074534" y="6187112"/>
                </a:lnTo>
                <a:lnTo>
                  <a:pt x="0" y="6187112"/>
                </a:lnTo>
                <a:lnTo>
                  <a:pt x="0" y="0"/>
                </a:lnTo>
                <a:close/>
              </a:path>
            </a:pathLst>
          </a:custGeom>
          <a:blipFill>
            <a:blip r:embed="rId4"/>
            <a:stretch>
              <a:fillRect l="0" t="0" r="0" b="0"/>
            </a:stretch>
          </a:blipFill>
        </p:spPr>
      </p:sp>
      <p:sp>
        <p:nvSpPr>
          <p:cNvPr name="Freeform 7" id="7"/>
          <p:cNvSpPr/>
          <p:nvPr/>
        </p:nvSpPr>
        <p:spPr>
          <a:xfrm flipH="false" flipV="false" rot="0">
            <a:off x="9491268" y="1839572"/>
            <a:ext cx="8110449" cy="6210093"/>
          </a:xfrm>
          <a:custGeom>
            <a:avLst/>
            <a:gdLst/>
            <a:ahLst/>
            <a:cxnLst/>
            <a:rect r="r" b="b" t="t" l="l"/>
            <a:pathLst>
              <a:path h="6210093" w="8110449">
                <a:moveTo>
                  <a:pt x="0" y="0"/>
                </a:moveTo>
                <a:lnTo>
                  <a:pt x="8110449" y="0"/>
                </a:lnTo>
                <a:lnTo>
                  <a:pt x="8110449" y="6210093"/>
                </a:lnTo>
                <a:lnTo>
                  <a:pt x="0" y="6210093"/>
                </a:lnTo>
                <a:lnTo>
                  <a:pt x="0" y="0"/>
                </a:lnTo>
                <a:close/>
              </a:path>
            </a:pathLst>
          </a:custGeom>
          <a:blipFill>
            <a:blip r:embed="rId5"/>
            <a:stretch>
              <a:fillRect l="0" t="0" r="0" b="0"/>
            </a:stretch>
          </a:blipFill>
        </p:spPr>
      </p:sp>
      <p:sp>
        <p:nvSpPr>
          <p:cNvPr name="TextBox 8" id="8"/>
          <p:cNvSpPr txBox="true"/>
          <p:nvPr/>
        </p:nvSpPr>
        <p:spPr>
          <a:xfrm rot="0">
            <a:off x="10758426" y="929859"/>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Model Machine Learning</a:t>
            </a:r>
          </a:p>
        </p:txBody>
      </p:sp>
      <p:sp>
        <p:nvSpPr>
          <p:cNvPr name="TextBox 9" id="9"/>
          <p:cNvSpPr txBox="true"/>
          <p:nvPr/>
        </p:nvSpPr>
        <p:spPr>
          <a:xfrm rot="0">
            <a:off x="1637598" y="8668068"/>
            <a:ext cx="7290786" cy="989965"/>
          </a:xfrm>
          <a:prstGeom prst="rect">
            <a:avLst/>
          </a:prstGeom>
        </p:spPr>
        <p:txBody>
          <a:bodyPr anchor="t" rtlCol="false" tIns="0" lIns="0" bIns="0" rIns="0">
            <a:spAutoFit/>
          </a:bodyPr>
          <a:lstStyle/>
          <a:p>
            <a:pPr algn="just">
              <a:lnSpc>
                <a:spcPts val="2660"/>
              </a:lnSpc>
            </a:pPr>
            <a:r>
              <a:rPr lang="en-US" b="true" sz="1900" i="true">
                <a:solidFill>
                  <a:srgbClr val="000000"/>
                </a:solidFill>
                <a:latin typeface="Public Sans Bold Italics"/>
                <a:ea typeface="Public Sans Bold Italics"/>
                <a:cs typeface="Public Sans Bold Italics"/>
                <a:sym typeface="Public Sans Bold Italics"/>
              </a:rPr>
              <a:t>XGBoost memberikan hasil prediksi yang sangat baik, dengan sebagian besar titik data dekat dengan garis ideal, menunjukkan akurasi yang tinggi.</a:t>
            </a:r>
          </a:p>
        </p:txBody>
      </p:sp>
      <p:sp>
        <p:nvSpPr>
          <p:cNvPr name="TextBox 10" id="10"/>
          <p:cNvSpPr txBox="true"/>
          <p:nvPr/>
        </p:nvSpPr>
        <p:spPr>
          <a:xfrm rot="0">
            <a:off x="9928775" y="8168005"/>
            <a:ext cx="7898276" cy="1990090"/>
          </a:xfrm>
          <a:prstGeom prst="rect">
            <a:avLst/>
          </a:prstGeom>
        </p:spPr>
        <p:txBody>
          <a:bodyPr anchor="t" rtlCol="false" tIns="0" lIns="0" bIns="0" rIns="0">
            <a:spAutoFit/>
          </a:bodyPr>
          <a:lstStyle/>
          <a:p>
            <a:pPr algn="just" marL="410213" indent="-205106" lvl="1">
              <a:lnSpc>
                <a:spcPts val="2660"/>
              </a:lnSpc>
              <a:buFont typeface="Arial"/>
              <a:buChar char="•"/>
            </a:pPr>
            <a:r>
              <a:rPr lang="en-US" b="true" sz="1900" i="true">
                <a:solidFill>
                  <a:srgbClr val="000000"/>
                </a:solidFill>
                <a:latin typeface="Public Sans Bold Italics"/>
                <a:ea typeface="Public Sans Bold Italics"/>
                <a:cs typeface="Public Sans Bold Italics"/>
                <a:sym typeface="Public Sans Bold Italics"/>
              </a:rPr>
              <a:t>XGBoost menunjukkan performa yang baik dengan residuals yang tersebar acak dan sebagian besar titik residual berada di sekitar garis 0, yang menunjukkan prediksi yang tidak bias.</a:t>
            </a:r>
          </a:p>
          <a:p>
            <a:pPr algn="just" marL="410213" indent="-205106" lvl="1">
              <a:lnSpc>
                <a:spcPts val="2660"/>
              </a:lnSpc>
              <a:buFont typeface="Arial"/>
              <a:buChar char="•"/>
            </a:pPr>
            <a:r>
              <a:rPr lang="en-US" b="true" sz="1900" i="true">
                <a:solidFill>
                  <a:srgbClr val="000000"/>
                </a:solidFill>
                <a:latin typeface="Public Sans Bold Italics"/>
                <a:ea typeface="Public Sans Bold Italics"/>
                <a:cs typeface="Public Sans Bold Italics"/>
                <a:sym typeface="Public Sans Bold Italics"/>
              </a:rPr>
              <a:t>Outliers yang jauh dari garis residual menunjukkan bahwa ada beberapa kesalahan prediksi yang perlu dianalisis lebih lanjut.</a:t>
            </a:r>
          </a:p>
          <a:p>
            <a:pPr algn="just">
              <a:lnSpc>
                <a:spcPts val="266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grpSp>
        <p:nvGrpSpPr>
          <p:cNvPr name="Group 3" id="3"/>
          <p:cNvGrpSpPr/>
          <p:nvPr/>
        </p:nvGrpSpPr>
        <p:grpSpPr>
          <a:xfrm rot="0">
            <a:off x="850997" y="730646"/>
            <a:ext cx="6410681" cy="921405"/>
            <a:chOff x="0" y="0"/>
            <a:chExt cx="8547575" cy="1228541"/>
          </a:xfrm>
        </p:grpSpPr>
        <p:sp>
          <p:nvSpPr>
            <p:cNvPr name="Freeform 4" id="4"/>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3"/>
              <a:stretch>
                <a:fillRect l="0" t="0" r="0" b="0"/>
              </a:stretch>
            </a:blipFill>
          </p:spPr>
        </p:sp>
        <p:sp>
          <p:nvSpPr>
            <p:cNvPr name="TextBox 5" id="5"/>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grpSp>
        <p:nvGrpSpPr>
          <p:cNvPr name="Group 6" id="6"/>
          <p:cNvGrpSpPr/>
          <p:nvPr/>
        </p:nvGrpSpPr>
        <p:grpSpPr>
          <a:xfrm rot="0">
            <a:off x="-161849" y="5816608"/>
            <a:ext cx="18449849" cy="4470392"/>
            <a:chOff x="0" y="0"/>
            <a:chExt cx="4859220" cy="1177387"/>
          </a:xfrm>
        </p:grpSpPr>
        <p:sp>
          <p:nvSpPr>
            <p:cNvPr name="Freeform 7" id="7"/>
            <p:cNvSpPr/>
            <p:nvPr/>
          </p:nvSpPr>
          <p:spPr>
            <a:xfrm flipH="false" flipV="false" rot="0">
              <a:off x="0" y="0"/>
              <a:ext cx="4859220" cy="1177387"/>
            </a:xfrm>
            <a:custGeom>
              <a:avLst/>
              <a:gdLst/>
              <a:ahLst/>
              <a:cxnLst/>
              <a:rect r="r" b="b" t="t" l="l"/>
              <a:pathLst>
                <a:path h="1177387" w="4859220">
                  <a:moveTo>
                    <a:pt x="0" y="0"/>
                  </a:moveTo>
                  <a:lnTo>
                    <a:pt x="4859220" y="0"/>
                  </a:lnTo>
                  <a:lnTo>
                    <a:pt x="4859220" y="1177387"/>
                  </a:lnTo>
                  <a:lnTo>
                    <a:pt x="0" y="1177387"/>
                  </a:lnTo>
                  <a:close/>
                </a:path>
              </a:pathLst>
            </a:custGeom>
            <a:solidFill>
              <a:srgbClr val="004CCF"/>
            </a:solidFill>
          </p:spPr>
        </p:sp>
        <p:sp>
          <p:nvSpPr>
            <p:cNvPr name="TextBox 8" id="8"/>
            <p:cNvSpPr txBox="true"/>
            <p:nvPr/>
          </p:nvSpPr>
          <p:spPr>
            <a:xfrm>
              <a:off x="0" y="-47625"/>
              <a:ext cx="4859220" cy="1225012"/>
            </a:xfrm>
            <a:prstGeom prst="rect">
              <a:avLst/>
            </a:prstGeom>
          </p:spPr>
          <p:txBody>
            <a:bodyPr anchor="ctr" rtlCol="false" tIns="50800" lIns="50800" bIns="50800" rIns="50800"/>
            <a:lstStyle/>
            <a:p>
              <a:pPr algn="ctr">
                <a:lnSpc>
                  <a:spcPts val="2886"/>
                </a:lnSpc>
              </a:pPr>
            </a:p>
          </p:txBody>
        </p:sp>
      </p:grpSp>
      <p:grpSp>
        <p:nvGrpSpPr>
          <p:cNvPr name="Group 9" id="9"/>
          <p:cNvGrpSpPr/>
          <p:nvPr/>
        </p:nvGrpSpPr>
        <p:grpSpPr>
          <a:xfrm rot="0">
            <a:off x="1148245" y="2421026"/>
            <a:ext cx="7830502" cy="2943044"/>
            <a:chOff x="0" y="0"/>
            <a:chExt cx="2060049" cy="774256"/>
          </a:xfrm>
        </p:grpSpPr>
        <p:sp>
          <p:nvSpPr>
            <p:cNvPr name="Freeform 10" id="10"/>
            <p:cNvSpPr/>
            <p:nvPr/>
          </p:nvSpPr>
          <p:spPr>
            <a:xfrm flipH="false" flipV="false" rot="0">
              <a:off x="0" y="0"/>
              <a:ext cx="2060049" cy="774256"/>
            </a:xfrm>
            <a:custGeom>
              <a:avLst/>
              <a:gdLst/>
              <a:ahLst/>
              <a:cxnLst/>
              <a:rect r="r" b="b" t="t" l="l"/>
              <a:pathLst>
                <a:path h="774256" w="2060049">
                  <a:moveTo>
                    <a:pt x="39548" y="0"/>
                  </a:moveTo>
                  <a:lnTo>
                    <a:pt x="2020502" y="0"/>
                  </a:lnTo>
                  <a:cubicBezTo>
                    <a:pt x="2030990" y="0"/>
                    <a:pt x="2041049" y="4167"/>
                    <a:pt x="2048466" y="11583"/>
                  </a:cubicBezTo>
                  <a:cubicBezTo>
                    <a:pt x="2055883" y="19000"/>
                    <a:pt x="2060049" y="29059"/>
                    <a:pt x="2060049" y="39548"/>
                  </a:cubicBezTo>
                  <a:lnTo>
                    <a:pt x="2060049" y="734709"/>
                  </a:lnTo>
                  <a:cubicBezTo>
                    <a:pt x="2060049" y="756550"/>
                    <a:pt x="2042343" y="774256"/>
                    <a:pt x="2020502" y="774256"/>
                  </a:cubicBezTo>
                  <a:lnTo>
                    <a:pt x="39548" y="774256"/>
                  </a:lnTo>
                  <a:cubicBezTo>
                    <a:pt x="17706" y="774256"/>
                    <a:pt x="0" y="756550"/>
                    <a:pt x="0" y="734709"/>
                  </a:cubicBezTo>
                  <a:lnTo>
                    <a:pt x="0" y="39548"/>
                  </a:lnTo>
                  <a:cubicBezTo>
                    <a:pt x="0" y="17706"/>
                    <a:pt x="17706" y="0"/>
                    <a:pt x="39548" y="0"/>
                  </a:cubicBezTo>
                  <a:close/>
                </a:path>
              </a:pathLst>
            </a:custGeom>
            <a:solidFill>
              <a:srgbClr val="F2F2F2"/>
            </a:solidFill>
          </p:spPr>
        </p:sp>
        <p:sp>
          <p:nvSpPr>
            <p:cNvPr name="TextBox 11" id="11"/>
            <p:cNvSpPr txBox="true"/>
            <p:nvPr/>
          </p:nvSpPr>
          <p:spPr>
            <a:xfrm>
              <a:off x="0" y="-47625"/>
              <a:ext cx="2060049" cy="821881"/>
            </a:xfrm>
            <a:prstGeom prst="rect">
              <a:avLst/>
            </a:prstGeom>
          </p:spPr>
          <p:txBody>
            <a:bodyPr anchor="ctr" rtlCol="false" tIns="35098" lIns="35098" bIns="35098" rIns="35098"/>
            <a:lstStyle/>
            <a:p>
              <a:pPr algn="ctr">
                <a:lnSpc>
                  <a:spcPts val="3257"/>
                </a:lnSpc>
              </a:pPr>
            </a:p>
          </p:txBody>
        </p:sp>
      </p:grpSp>
      <p:grpSp>
        <p:nvGrpSpPr>
          <p:cNvPr name="Group 12" id="12"/>
          <p:cNvGrpSpPr/>
          <p:nvPr/>
        </p:nvGrpSpPr>
        <p:grpSpPr>
          <a:xfrm rot="0">
            <a:off x="9220200" y="2421026"/>
            <a:ext cx="8039100" cy="2943044"/>
            <a:chOff x="0" y="0"/>
            <a:chExt cx="2114927" cy="774256"/>
          </a:xfrm>
        </p:grpSpPr>
        <p:sp>
          <p:nvSpPr>
            <p:cNvPr name="Freeform 13" id="13"/>
            <p:cNvSpPr/>
            <p:nvPr/>
          </p:nvSpPr>
          <p:spPr>
            <a:xfrm flipH="false" flipV="false" rot="0">
              <a:off x="0" y="0"/>
              <a:ext cx="2114927" cy="774256"/>
            </a:xfrm>
            <a:custGeom>
              <a:avLst/>
              <a:gdLst/>
              <a:ahLst/>
              <a:cxnLst/>
              <a:rect r="r" b="b" t="t" l="l"/>
              <a:pathLst>
                <a:path h="774256" w="2114927">
                  <a:moveTo>
                    <a:pt x="38521" y="0"/>
                  </a:moveTo>
                  <a:lnTo>
                    <a:pt x="2076406" y="0"/>
                  </a:lnTo>
                  <a:cubicBezTo>
                    <a:pt x="2097681" y="0"/>
                    <a:pt x="2114927" y="17247"/>
                    <a:pt x="2114927" y="38521"/>
                  </a:cubicBezTo>
                  <a:lnTo>
                    <a:pt x="2114927" y="735735"/>
                  </a:lnTo>
                  <a:cubicBezTo>
                    <a:pt x="2114927" y="757010"/>
                    <a:pt x="2097681" y="774256"/>
                    <a:pt x="2076406" y="774256"/>
                  </a:cubicBezTo>
                  <a:lnTo>
                    <a:pt x="38521" y="774256"/>
                  </a:lnTo>
                  <a:cubicBezTo>
                    <a:pt x="17247" y="774256"/>
                    <a:pt x="0" y="757010"/>
                    <a:pt x="0" y="735735"/>
                  </a:cubicBezTo>
                  <a:lnTo>
                    <a:pt x="0" y="38521"/>
                  </a:lnTo>
                  <a:cubicBezTo>
                    <a:pt x="0" y="17247"/>
                    <a:pt x="17247" y="0"/>
                    <a:pt x="38521" y="0"/>
                  </a:cubicBezTo>
                  <a:close/>
                </a:path>
              </a:pathLst>
            </a:custGeom>
            <a:solidFill>
              <a:srgbClr val="F2F2F2"/>
            </a:solidFill>
          </p:spPr>
        </p:sp>
        <p:sp>
          <p:nvSpPr>
            <p:cNvPr name="TextBox 14" id="14"/>
            <p:cNvSpPr txBox="true"/>
            <p:nvPr/>
          </p:nvSpPr>
          <p:spPr>
            <a:xfrm>
              <a:off x="0" y="-47625"/>
              <a:ext cx="2114927" cy="821881"/>
            </a:xfrm>
            <a:prstGeom prst="rect">
              <a:avLst/>
            </a:prstGeom>
          </p:spPr>
          <p:txBody>
            <a:bodyPr anchor="ctr" rtlCol="false" tIns="35098" lIns="35098" bIns="35098" rIns="35098"/>
            <a:lstStyle/>
            <a:p>
              <a:pPr algn="ctr">
                <a:lnSpc>
                  <a:spcPts val="3257"/>
                </a:lnSpc>
              </a:pPr>
            </a:p>
          </p:txBody>
        </p:sp>
      </p:grpSp>
      <p:sp>
        <p:nvSpPr>
          <p:cNvPr name="Freeform 15" id="15"/>
          <p:cNvSpPr/>
          <p:nvPr/>
        </p:nvSpPr>
        <p:spPr>
          <a:xfrm flipH="false" flipV="false" rot="0">
            <a:off x="9220200" y="2451557"/>
            <a:ext cx="3953853" cy="3029640"/>
          </a:xfrm>
          <a:custGeom>
            <a:avLst/>
            <a:gdLst/>
            <a:ahLst/>
            <a:cxnLst/>
            <a:rect r="r" b="b" t="t" l="l"/>
            <a:pathLst>
              <a:path h="3029640" w="3953853">
                <a:moveTo>
                  <a:pt x="0" y="0"/>
                </a:moveTo>
                <a:lnTo>
                  <a:pt x="3953853" y="0"/>
                </a:lnTo>
                <a:lnTo>
                  <a:pt x="3953853" y="3029640"/>
                </a:lnTo>
                <a:lnTo>
                  <a:pt x="0" y="3029640"/>
                </a:lnTo>
                <a:lnTo>
                  <a:pt x="0" y="0"/>
                </a:lnTo>
                <a:close/>
              </a:path>
            </a:pathLst>
          </a:custGeom>
          <a:blipFill>
            <a:blip r:embed="rId4"/>
            <a:stretch>
              <a:fillRect l="0" t="0" r="0" b="0"/>
            </a:stretch>
          </a:blipFill>
        </p:spPr>
      </p:sp>
      <p:sp>
        <p:nvSpPr>
          <p:cNvPr name="Freeform 16" id="16"/>
          <p:cNvSpPr/>
          <p:nvPr/>
        </p:nvSpPr>
        <p:spPr>
          <a:xfrm flipH="false" flipV="false" rot="0">
            <a:off x="13230225" y="2440304"/>
            <a:ext cx="3971439" cy="3040893"/>
          </a:xfrm>
          <a:custGeom>
            <a:avLst/>
            <a:gdLst/>
            <a:ahLst/>
            <a:cxnLst/>
            <a:rect r="r" b="b" t="t" l="l"/>
            <a:pathLst>
              <a:path h="3040893" w="3971439">
                <a:moveTo>
                  <a:pt x="0" y="0"/>
                </a:moveTo>
                <a:lnTo>
                  <a:pt x="3971439" y="0"/>
                </a:lnTo>
                <a:lnTo>
                  <a:pt x="3971439" y="3040893"/>
                </a:lnTo>
                <a:lnTo>
                  <a:pt x="0" y="3040893"/>
                </a:lnTo>
                <a:lnTo>
                  <a:pt x="0" y="0"/>
                </a:lnTo>
                <a:close/>
              </a:path>
            </a:pathLst>
          </a:custGeom>
          <a:blipFill>
            <a:blip r:embed="rId5"/>
            <a:stretch>
              <a:fillRect l="0" t="0" r="0" b="0"/>
            </a:stretch>
          </a:blipFill>
        </p:spPr>
      </p:sp>
      <p:sp>
        <p:nvSpPr>
          <p:cNvPr name="Freeform 17" id="17"/>
          <p:cNvSpPr/>
          <p:nvPr/>
        </p:nvSpPr>
        <p:spPr>
          <a:xfrm flipH="false" flipV="false" rot="0">
            <a:off x="1148245" y="2455709"/>
            <a:ext cx="3878830" cy="3025488"/>
          </a:xfrm>
          <a:custGeom>
            <a:avLst/>
            <a:gdLst/>
            <a:ahLst/>
            <a:cxnLst/>
            <a:rect r="r" b="b" t="t" l="l"/>
            <a:pathLst>
              <a:path h="3025488" w="3878830">
                <a:moveTo>
                  <a:pt x="0" y="0"/>
                </a:moveTo>
                <a:lnTo>
                  <a:pt x="3878831" y="0"/>
                </a:lnTo>
                <a:lnTo>
                  <a:pt x="3878831" y="3025488"/>
                </a:lnTo>
                <a:lnTo>
                  <a:pt x="0" y="3025488"/>
                </a:lnTo>
                <a:lnTo>
                  <a:pt x="0" y="0"/>
                </a:lnTo>
                <a:close/>
              </a:path>
            </a:pathLst>
          </a:custGeom>
          <a:blipFill>
            <a:blip r:embed="rId6"/>
            <a:stretch>
              <a:fillRect l="0" t="0" r="0" b="0"/>
            </a:stretch>
          </a:blipFill>
        </p:spPr>
      </p:sp>
      <p:sp>
        <p:nvSpPr>
          <p:cNvPr name="Freeform 18" id="18"/>
          <p:cNvSpPr/>
          <p:nvPr/>
        </p:nvSpPr>
        <p:spPr>
          <a:xfrm flipH="false" flipV="false" rot="0">
            <a:off x="5027076" y="2504245"/>
            <a:ext cx="4002624" cy="2976952"/>
          </a:xfrm>
          <a:custGeom>
            <a:avLst/>
            <a:gdLst/>
            <a:ahLst/>
            <a:cxnLst/>
            <a:rect r="r" b="b" t="t" l="l"/>
            <a:pathLst>
              <a:path h="2976952" w="4002624">
                <a:moveTo>
                  <a:pt x="0" y="0"/>
                </a:moveTo>
                <a:lnTo>
                  <a:pt x="4002624" y="0"/>
                </a:lnTo>
                <a:lnTo>
                  <a:pt x="4002624" y="2976952"/>
                </a:lnTo>
                <a:lnTo>
                  <a:pt x="0" y="2976952"/>
                </a:lnTo>
                <a:lnTo>
                  <a:pt x="0" y="0"/>
                </a:lnTo>
                <a:close/>
              </a:path>
            </a:pathLst>
          </a:custGeom>
          <a:blipFill>
            <a:blip r:embed="rId7"/>
            <a:stretch>
              <a:fillRect l="0" t="0" r="0" b="0"/>
            </a:stretch>
          </a:blipFill>
        </p:spPr>
      </p:sp>
      <p:sp>
        <p:nvSpPr>
          <p:cNvPr name="TextBox 19" id="19"/>
          <p:cNvSpPr txBox="true"/>
          <p:nvPr/>
        </p:nvSpPr>
        <p:spPr>
          <a:xfrm rot="0">
            <a:off x="10758426" y="929859"/>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Model Machine Learning</a:t>
            </a:r>
          </a:p>
        </p:txBody>
      </p:sp>
      <p:sp>
        <p:nvSpPr>
          <p:cNvPr name="TextBox 20" id="20"/>
          <p:cNvSpPr txBox="true"/>
          <p:nvPr/>
        </p:nvSpPr>
        <p:spPr>
          <a:xfrm rot="0">
            <a:off x="4591487" y="5764280"/>
            <a:ext cx="9105025" cy="4565523"/>
          </a:xfrm>
          <a:prstGeom prst="rect">
            <a:avLst/>
          </a:prstGeom>
        </p:spPr>
        <p:txBody>
          <a:bodyPr anchor="t" rtlCol="false" tIns="0" lIns="0" bIns="0" rIns="0">
            <a:spAutoFit/>
          </a:bodyPr>
          <a:lstStyle/>
          <a:p>
            <a:pPr algn="just">
              <a:lnSpc>
                <a:spcPts val="2285"/>
              </a:lnSpc>
            </a:pPr>
          </a:p>
          <a:p>
            <a:pPr algn="just" marL="388618" indent="-194309" lvl="1">
              <a:lnSpc>
                <a:spcPts val="2285"/>
              </a:lnSpc>
              <a:buFont typeface="Arial"/>
              <a:buChar char="•"/>
            </a:pPr>
            <a:r>
              <a:rPr lang="en-US" b="true" sz="1799">
                <a:solidFill>
                  <a:srgbClr val="FFFFFF"/>
                </a:solidFill>
                <a:latin typeface="Public Sans Bold"/>
                <a:ea typeface="Public Sans Bold"/>
                <a:cs typeface="Public Sans Bold"/>
                <a:sym typeface="Public Sans Bold"/>
              </a:rPr>
              <a:t>Linear Regression: </a:t>
            </a:r>
            <a:r>
              <a:rPr lang="en-US" sz="1799">
                <a:solidFill>
                  <a:srgbClr val="FFFFFF"/>
                </a:solidFill>
                <a:latin typeface="Public Sans"/>
                <a:ea typeface="Public Sans"/>
                <a:cs typeface="Public Sans"/>
                <a:sym typeface="Public Sans"/>
              </a:rPr>
              <a:t>Jika melihat Residual Plot untuk Linear Regression, meskipun ada sedikit fluktuasi, tidak ada pola jelas yang menunjukkan bahwa model terlalu cocok dengan data pelatihan, sehingga model Linear Regression tidak menunjukkan tanda-tanda jelas overfitting. Residual yang tersebar secara acak menunjukkan bahwa model berfungsi dengan baik tanpa terlalu menyesuaikan dengan noise data.</a:t>
            </a:r>
          </a:p>
          <a:p>
            <a:pPr algn="just">
              <a:lnSpc>
                <a:spcPts val="2285"/>
              </a:lnSpc>
            </a:pPr>
          </a:p>
          <a:p>
            <a:pPr algn="just" marL="388618" indent="-194309" lvl="1">
              <a:lnSpc>
                <a:spcPts val="2285"/>
              </a:lnSpc>
              <a:buFont typeface="Arial"/>
              <a:buChar char="•"/>
            </a:pPr>
            <a:r>
              <a:rPr lang="en-US" b="true" sz="1799">
                <a:solidFill>
                  <a:srgbClr val="FFFFFF"/>
                </a:solidFill>
                <a:latin typeface="Public Sans Bold"/>
                <a:ea typeface="Public Sans Bold"/>
                <a:cs typeface="Public Sans Bold"/>
                <a:sym typeface="Public Sans Bold"/>
              </a:rPr>
              <a:t>XGBoost:</a:t>
            </a:r>
            <a:r>
              <a:rPr lang="en-US" sz="1799">
                <a:solidFill>
                  <a:srgbClr val="FFFFFF"/>
                </a:solidFill>
                <a:latin typeface="Public Sans"/>
                <a:ea typeface="Public Sans"/>
                <a:cs typeface="Public Sans"/>
                <a:sym typeface="Public Sans"/>
              </a:rPr>
              <a:t> XGBoost juga menunjukkan distribusi residual yang serupa dan tampaknya lebih stabil, yang menandakan model ini juga tidak overfit, meskipun hasilnya sedikit lebih tinggi dalam MSE dibandingkan Linear Regression.</a:t>
            </a:r>
          </a:p>
          <a:p>
            <a:pPr algn="just">
              <a:lnSpc>
                <a:spcPts val="2285"/>
              </a:lnSpc>
            </a:pPr>
          </a:p>
          <a:p>
            <a:pPr algn="just">
              <a:lnSpc>
                <a:spcPts val="2285"/>
              </a:lnSpc>
            </a:pPr>
          </a:p>
          <a:p>
            <a:pPr algn="just">
              <a:lnSpc>
                <a:spcPts val="2285"/>
              </a:lnSpc>
            </a:pPr>
            <a:r>
              <a:rPr lang="en-US" sz="1799" b="true">
                <a:solidFill>
                  <a:srgbClr val="FFFFFF"/>
                </a:solidFill>
                <a:latin typeface="Public Sans Bold"/>
                <a:ea typeface="Public Sans Bold"/>
                <a:cs typeface="Public Sans Bold"/>
                <a:sym typeface="Public Sans Bold"/>
              </a:rPr>
              <a:t>Jadi, berdasarkan grafik ini, dapat disimpulkan bahwa Linear Regression tidak mengalami overfitting, </a:t>
            </a:r>
          </a:p>
          <a:p>
            <a:pPr algn="just">
              <a:lnSpc>
                <a:spcPts val="228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2777" r="-9579" b="-24805"/>
            </a:stretch>
          </a:blipFill>
        </p:spPr>
      </p:sp>
      <p:grpSp>
        <p:nvGrpSpPr>
          <p:cNvPr name="Group 3" id="3"/>
          <p:cNvGrpSpPr/>
          <p:nvPr/>
        </p:nvGrpSpPr>
        <p:grpSpPr>
          <a:xfrm rot="0">
            <a:off x="-161849" y="4892935"/>
            <a:ext cx="18449849" cy="5394065"/>
            <a:chOff x="0" y="0"/>
            <a:chExt cx="4859220" cy="1420659"/>
          </a:xfrm>
        </p:grpSpPr>
        <p:sp>
          <p:nvSpPr>
            <p:cNvPr name="Freeform 4" id="4"/>
            <p:cNvSpPr/>
            <p:nvPr/>
          </p:nvSpPr>
          <p:spPr>
            <a:xfrm flipH="false" flipV="false" rot="0">
              <a:off x="0" y="0"/>
              <a:ext cx="4859220" cy="1420659"/>
            </a:xfrm>
            <a:custGeom>
              <a:avLst/>
              <a:gdLst/>
              <a:ahLst/>
              <a:cxnLst/>
              <a:rect r="r" b="b" t="t" l="l"/>
              <a:pathLst>
                <a:path h="1420659" w="4859220">
                  <a:moveTo>
                    <a:pt x="0" y="0"/>
                  </a:moveTo>
                  <a:lnTo>
                    <a:pt x="4859220" y="0"/>
                  </a:lnTo>
                  <a:lnTo>
                    <a:pt x="4859220" y="1420659"/>
                  </a:lnTo>
                  <a:lnTo>
                    <a:pt x="0" y="1420659"/>
                  </a:lnTo>
                  <a:close/>
                </a:path>
              </a:pathLst>
            </a:custGeom>
            <a:solidFill>
              <a:srgbClr val="004CCF"/>
            </a:solidFill>
          </p:spPr>
        </p:sp>
        <p:sp>
          <p:nvSpPr>
            <p:cNvPr name="TextBox 5" id="5"/>
            <p:cNvSpPr txBox="true"/>
            <p:nvPr/>
          </p:nvSpPr>
          <p:spPr>
            <a:xfrm>
              <a:off x="0" y="-47625"/>
              <a:ext cx="4859220" cy="1468284"/>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3333333" y="2938338"/>
            <a:ext cx="11432575" cy="2943044"/>
            <a:chOff x="0" y="0"/>
            <a:chExt cx="3007683" cy="774256"/>
          </a:xfrm>
        </p:grpSpPr>
        <p:sp>
          <p:nvSpPr>
            <p:cNvPr name="Freeform 7" id="7"/>
            <p:cNvSpPr/>
            <p:nvPr/>
          </p:nvSpPr>
          <p:spPr>
            <a:xfrm flipH="false" flipV="false" rot="0">
              <a:off x="0" y="0"/>
              <a:ext cx="3007683" cy="774256"/>
            </a:xfrm>
            <a:custGeom>
              <a:avLst/>
              <a:gdLst/>
              <a:ahLst/>
              <a:cxnLst/>
              <a:rect r="r" b="b" t="t" l="l"/>
              <a:pathLst>
                <a:path h="774256" w="3007683">
                  <a:moveTo>
                    <a:pt x="27087" y="0"/>
                  </a:moveTo>
                  <a:lnTo>
                    <a:pt x="2980596" y="0"/>
                  </a:lnTo>
                  <a:cubicBezTo>
                    <a:pt x="2995556" y="0"/>
                    <a:pt x="3007683" y="12127"/>
                    <a:pt x="3007683" y="27087"/>
                  </a:cubicBezTo>
                  <a:lnTo>
                    <a:pt x="3007683" y="747169"/>
                  </a:lnTo>
                  <a:cubicBezTo>
                    <a:pt x="3007683" y="762129"/>
                    <a:pt x="2995556" y="774256"/>
                    <a:pt x="2980596" y="774256"/>
                  </a:cubicBezTo>
                  <a:lnTo>
                    <a:pt x="27087" y="774256"/>
                  </a:lnTo>
                  <a:cubicBezTo>
                    <a:pt x="12127" y="774256"/>
                    <a:pt x="0" y="762129"/>
                    <a:pt x="0" y="747169"/>
                  </a:cubicBezTo>
                  <a:lnTo>
                    <a:pt x="0" y="27087"/>
                  </a:lnTo>
                  <a:cubicBezTo>
                    <a:pt x="0" y="12127"/>
                    <a:pt x="12127" y="0"/>
                    <a:pt x="27087" y="0"/>
                  </a:cubicBezTo>
                  <a:close/>
                </a:path>
              </a:pathLst>
            </a:custGeom>
            <a:solidFill>
              <a:srgbClr val="F2F2F2"/>
            </a:solidFill>
          </p:spPr>
        </p:sp>
        <p:sp>
          <p:nvSpPr>
            <p:cNvPr name="TextBox 8" id="8"/>
            <p:cNvSpPr txBox="true"/>
            <p:nvPr/>
          </p:nvSpPr>
          <p:spPr>
            <a:xfrm>
              <a:off x="0" y="-47625"/>
              <a:ext cx="3007683" cy="821881"/>
            </a:xfrm>
            <a:prstGeom prst="rect">
              <a:avLst/>
            </a:prstGeom>
          </p:spPr>
          <p:txBody>
            <a:bodyPr anchor="ctr" rtlCol="false" tIns="35098" lIns="35098" bIns="35098" rIns="35098"/>
            <a:lstStyle/>
            <a:p>
              <a:pPr algn="ctr">
                <a:lnSpc>
                  <a:spcPts val="3257"/>
                </a:lnSpc>
              </a:pPr>
            </a:p>
          </p:txBody>
        </p:sp>
      </p:grpSp>
      <p:sp>
        <p:nvSpPr>
          <p:cNvPr name="Freeform 9" id="9"/>
          <p:cNvSpPr/>
          <p:nvPr/>
        </p:nvSpPr>
        <p:spPr>
          <a:xfrm flipH="false" flipV="false" rot="0">
            <a:off x="3650454" y="3295899"/>
            <a:ext cx="14127725" cy="2334917"/>
          </a:xfrm>
          <a:custGeom>
            <a:avLst/>
            <a:gdLst/>
            <a:ahLst/>
            <a:cxnLst/>
            <a:rect r="r" b="b" t="t" l="l"/>
            <a:pathLst>
              <a:path h="2334917" w="14127725">
                <a:moveTo>
                  <a:pt x="0" y="0"/>
                </a:moveTo>
                <a:lnTo>
                  <a:pt x="14127725" y="0"/>
                </a:lnTo>
                <a:lnTo>
                  <a:pt x="14127725" y="2334917"/>
                </a:lnTo>
                <a:lnTo>
                  <a:pt x="0" y="2334917"/>
                </a:lnTo>
                <a:lnTo>
                  <a:pt x="0" y="0"/>
                </a:lnTo>
                <a:close/>
              </a:path>
            </a:pathLst>
          </a:custGeom>
          <a:blipFill>
            <a:blip r:embed="rId3"/>
            <a:stretch>
              <a:fillRect l="0" t="0" r="0" b="0"/>
            </a:stretch>
          </a:blipFill>
        </p:spPr>
      </p:sp>
      <p:grpSp>
        <p:nvGrpSpPr>
          <p:cNvPr name="Group 10" id="10"/>
          <p:cNvGrpSpPr/>
          <p:nvPr/>
        </p:nvGrpSpPr>
        <p:grpSpPr>
          <a:xfrm rot="0">
            <a:off x="850997" y="730646"/>
            <a:ext cx="6410681" cy="921405"/>
            <a:chOff x="0" y="0"/>
            <a:chExt cx="8547575" cy="1228541"/>
          </a:xfrm>
        </p:grpSpPr>
        <p:sp>
          <p:nvSpPr>
            <p:cNvPr name="Freeform 11" id="11"/>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4"/>
              <a:stretch>
                <a:fillRect l="0" t="0" r="0" b="0"/>
              </a:stretch>
            </a:blipFill>
          </p:spPr>
        </p:sp>
        <p:sp>
          <p:nvSpPr>
            <p:cNvPr name="TextBox 12" id="12"/>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
        <p:nvSpPr>
          <p:cNvPr name="TextBox 13" id="13"/>
          <p:cNvSpPr txBox="true"/>
          <p:nvPr/>
        </p:nvSpPr>
        <p:spPr>
          <a:xfrm rot="0">
            <a:off x="10758426" y="929859"/>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Model Machine Learning</a:t>
            </a:r>
          </a:p>
        </p:txBody>
      </p:sp>
      <p:sp>
        <p:nvSpPr>
          <p:cNvPr name="TextBox 14" id="14"/>
          <p:cNvSpPr txBox="true"/>
          <p:nvPr/>
        </p:nvSpPr>
        <p:spPr>
          <a:xfrm rot="0">
            <a:off x="3243242" y="6093276"/>
            <a:ext cx="11801516" cy="2420494"/>
          </a:xfrm>
          <a:prstGeom prst="rect">
            <a:avLst/>
          </a:prstGeom>
        </p:spPr>
        <p:txBody>
          <a:bodyPr anchor="t" rtlCol="false" tIns="0" lIns="0" bIns="0" rIns="0">
            <a:spAutoFit/>
          </a:bodyPr>
          <a:lstStyle/>
          <a:p>
            <a:pPr algn="ctr">
              <a:lnSpc>
                <a:spcPts val="4850"/>
              </a:lnSpc>
            </a:pPr>
            <a:r>
              <a:rPr lang="en-US" b="true" sz="3299" i="true">
                <a:solidFill>
                  <a:srgbClr val="FFFFFF"/>
                </a:solidFill>
                <a:latin typeface="Public Sans Bold Italics"/>
                <a:ea typeface="Public Sans Bold Italics"/>
                <a:cs typeface="Public Sans Bold Italics"/>
                <a:sym typeface="Public Sans Bold Italics"/>
              </a:rPr>
              <a:t>Model terbaik menunjukkan Linear Regression memiliki performa lebih baik dalam hal akurasi prediksi meskipun XGBoost adalah model yang lebih kompleks.</a:t>
            </a:r>
          </a:p>
          <a:p>
            <a:pPr algn="ctr">
              <a:lnSpc>
                <a:spcPts val="485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sp>
        <p:nvSpPr>
          <p:cNvPr name="Freeform 3" id="3"/>
          <p:cNvSpPr/>
          <p:nvPr/>
        </p:nvSpPr>
        <p:spPr>
          <a:xfrm flipH="false" flipV="false" rot="0">
            <a:off x="11478125" y="4036180"/>
            <a:ext cx="3670774" cy="3124746"/>
          </a:xfrm>
          <a:custGeom>
            <a:avLst/>
            <a:gdLst/>
            <a:ahLst/>
            <a:cxnLst/>
            <a:rect r="r" b="b" t="t" l="l"/>
            <a:pathLst>
              <a:path h="3124746" w="3670774">
                <a:moveTo>
                  <a:pt x="0" y="0"/>
                </a:moveTo>
                <a:lnTo>
                  <a:pt x="3670774" y="0"/>
                </a:lnTo>
                <a:lnTo>
                  <a:pt x="3670774" y="3124746"/>
                </a:lnTo>
                <a:lnTo>
                  <a:pt x="0" y="3124746"/>
                </a:lnTo>
                <a:lnTo>
                  <a:pt x="0" y="0"/>
                </a:lnTo>
                <a:close/>
              </a:path>
            </a:pathLst>
          </a:custGeom>
          <a:blipFill>
            <a:blip r:embed="rId3">
              <a:alphaModFix amt="24000"/>
            </a:blip>
            <a:stretch>
              <a:fillRect l="0" t="0" r="0" b="0"/>
            </a:stretch>
          </a:blipFill>
        </p:spPr>
      </p:sp>
      <p:grpSp>
        <p:nvGrpSpPr>
          <p:cNvPr name="Group 4" id="4"/>
          <p:cNvGrpSpPr/>
          <p:nvPr/>
        </p:nvGrpSpPr>
        <p:grpSpPr>
          <a:xfrm rot="0">
            <a:off x="850997" y="730646"/>
            <a:ext cx="6410681" cy="921405"/>
            <a:chOff x="0" y="0"/>
            <a:chExt cx="8547575" cy="1228541"/>
          </a:xfrm>
        </p:grpSpPr>
        <p:sp>
          <p:nvSpPr>
            <p:cNvPr name="Freeform 5" id="5"/>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4"/>
              <a:stretch>
                <a:fillRect l="0" t="0" r="0" b="0"/>
              </a:stretch>
            </a:blipFill>
          </p:spPr>
        </p:sp>
        <p:sp>
          <p:nvSpPr>
            <p:cNvPr name="TextBox 6" id="6"/>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grpSp>
        <p:nvGrpSpPr>
          <p:cNvPr name="Group 7" id="7"/>
          <p:cNvGrpSpPr/>
          <p:nvPr/>
        </p:nvGrpSpPr>
        <p:grpSpPr>
          <a:xfrm rot="0">
            <a:off x="1108756" y="3327367"/>
            <a:ext cx="7415861" cy="5263711"/>
            <a:chOff x="0" y="0"/>
            <a:chExt cx="1950966" cy="1384778"/>
          </a:xfrm>
        </p:grpSpPr>
        <p:sp>
          <p:nvSpPr>
            <p:cNvPr name="Freeform 8" id="8"/>
            <p:cNvSpPr/>
            <p:nvPr/>
          </p:nvSpPr>
          <p:spPr>
            <a:xfrm flipH="false" flipV="false" rot="0">
              <a:off x="0" y="0"/>
              <a:ext cx="1950966" cy="1384778"/>
            </a:xfrm>
            <a:custGeom>
              <a:avLst/>
              <a:gdLst/>
              <a:ahLst/>
              <a:cxnLst/>
              <a:rect r="r" b="b" t="t" l="l"/>
              <a:pathLst>
                <a:path h="1384778" w="1950966">
                  <a:moveTo>
                    <a:pt x="41759" y="0"/>
                  </a:moveTo>
                  <a:lnTo>
                    <a:pt x="1909207" y="0"/>
                  </a:lnTo>
                  <a:cubicBezTo>
                    <a:pt x="1920282" y="0"/>
                    <a:pt x="1930903" y="4400"/>
                    <a:pt x="1938735" y="12231"/>
                  </a:cubicBezTo>
                  <a:cubicBezTo>
                    <a:pt x="1946566" y="20062"/>
                    <a:pt x="1950966" y="30684"/>
                    <a:pt x="1950966" y="41759"/>
                  </a:cubicBezTo>
                  <a:lnTo>
                    <a:pt x="1950966" y="1343019"/>
                  </a:lnTo>
                  <a:cubicBezTo>
                    <a:pt x="1950966" y="1354094"/>
                    <a:pt x="1946566" y="1364716"/>
                    <a:pt x="1938735" y="1372547"/>
                  </a:cubicBezTo>
                  <a:cubicBezTo>
                    <a:pt x="1930903" y="1380378"/>
                    <a:pt x="1920282" y="1384778"/>
                    <a:pt x="1909207" y="1384778"/>
                  </a:cubicBezTo>
                  <a:lnTo>
                    <a:pt x="41759" y="1384778"/>
                  </a:lnTo>
                  <a:cubicBezTo>
                    <a:pt x="30684" y="1384778"/>
                    <a:pt x="20062" y="1380378"/>
                    <a:pt x="12231" y="1372547"/>
                  </a:cubicBezTo>
                  <a:cubicBezTo>
                    <a:pt x="4400" y="1364716"/>
                    <a:pt x="0" y="1354094"/>
                    <a:pt x="0" y="1343019"/>
                  </a:cubicBezTo>
                  <a:lnTo>
                    <a:pt x="0" y="41759"/>
                  </a:lnTo>
                  <a:cubicBezTo>
                    <a:pt x="0" y="30684"/>
                    <a:pt x="4400" y="20062"/>
                    <a:pt x="12231" y="12231"/>
                  </a:cubicBezTo>
                  <a:cubicBezTo>
                    <a:pt x="20062" y="4400"/>
                    <a:pt x="30684" y="0"/>
                    <a:pt x="41759" y="0"/>
                  </a:cubicBezTo>
                  <a:close/>
                </a:path>
              </a:pathLst>
            </a:custGeom>
            <a:solidFill>
              <a:srgbClr val="F2F2F2"/>
            </a:solidFill>
          </p:spPr>
        </p:sp>
        <p:sp>
          <p:nvSpPr>
            <p:cNvPr name="TextBox 9" id="9"/>
            <p:cNvSpPr txBox="true"/>
            <p:nvPr/>
          </p:nvSpPr>
          <p:spPr>
            <a:xfrm>
              <a:off x="0" y="-47625"/>
              <a:ext cx="1950966" cy="1432403"/>
            </a:xfrm>
            <a:prstGeom prst="rect">
              <a:avLst/>
            </a:prstGeom>
          </p:spPr>
          <p:txBody>
            <a:bodyPr anchor="ctr" rtlCol="false" tIns="35098" lIns="35098" bIns="35098" rIns="35098"/>
            <a:lstStyle/>
            <a:p>
              <a:pPr algn="ctr">
                <a:lnSpc>
                  <a:spcPts val="3257"/>
                </a:lnSpc>
              </a:pPr>
            </a:p>
          </p:txBody>
        </p:sp>
      </p:grpSp>
      <p:sp>
        <p:nvSpPr>
          <p:cNvPr name="Freeform 10" id="10"/>
          <p:cNvSpPr/>
          <p:nvPr/>
        </p:nvSpPr>
        <p:spPr>
          <a:xfrm flipH="false" flipV="false" rot="0">
            <a:off x="8794641" y="3139724"/>
            <a:ext cx="9839718" cy="5239650"/>
          </a:xfrm>
          <a:custGeom>
            <a:avLst/>
            <a:gdLst/>
            <a:ahLst/>
            <a:cxnLst/>
            <a:rect r="r" b="b" t="t" l="l"/>
            <a:pathLst>
              <a:path h="5239650" w="9839718">
                <a:moveTo>
                  <a:pt x="0" y="0"/>
                </a:moveTo>
                <a:lnTo>
                  <a:pt x="9839718" y="0"/>
                </a:lnTo>
                <a:lnTo>
                  <a:pt x="9839718" y="5239649"/>
                </a:lnTo>
                <a:lnTo>
                  <a:pt x="0" y="5239649"/>
                </a:lnTo>
                <a:lnTo>
                  <a:pt x="0" y="0"/>
                </a:lnTo>
                <a:close/>
              </a:path>
            </a:pathLst>
          </a:custGeom>
          <a:blipFill>
            <a:blip r:embed="rId5"/>
            <a:stretch>
              <a:fillRect l="0" t="0" r="0" b="0"/>
            </a:stretch>
          </a:blipFill>
        </p:spPr>
      </p:sp>
      <p:sp>
        <p:nvSpPr>
          <p:cNvPr name="TextBox 11" id="11"/>
          <p:cNvSpPr txBox="true"/>
          <p:nvPr/>
        </p:nvSpPr>
        <p:spPr>
          <a:xfrm rot="0">
            <a:off x="10758426" y="929859"/>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Feature Important</a:t>
            </a:r>
          </a:p>
        </p:txBody>
      </p:sp>
      <p:sp>
        <p:nvSpPr>
          <p:cNvPr name="TextBox 12" id="12"/>
          <p:cNvSpPr txBox="true"/>
          <p:nvPr/>
        </p:nvSpPr>
        <p:spPr>
          <a:xfrm rot="0">
            <a:off x="1332351" y="3567801"/>
            <a:ext cx="6968670" cy="5023278"/>
          </a:xfrm>
          <a:prstGeom prst="rect">
            <a:avLst/>
          </a:prstGeom>
        </p:spPr>
        <p:txBody>
          <a:bodyPr anchor="t" rtlCol="false" tIns="0" lIns="0" bIns="0" rIns="0">
            <a:spAutoFit/>
          </a:bodyPr>
          <a:lstStyle/>
          <a:p>
            <a:pPr algn="just">
              <a:lnSpc>
                <a:spcPts val="2540"/>
              </a:lnSpc>
            </a:pPr>
            <a:r>
              <a:rPr lang="en-US" b="true" sz="2000" i="true">
                <a:solidFill>
                  <a:srgbClr val="000000"/>
                </a:solidFill>
                <a:latin typeface="Public Sans Bold Italics"/>
                <a:ea typeface="Public Sans Bold Italics"/>
                <a:cs typeface="Public Sans Bold Italics"/>
                <a:sym typeface="Public Sans Bold Italics"/>
              </a:rPr>
              <a:t>Tingkat Lalu Lintas dan Jarak adalah fitur yang paling berpengaruh untuk memprediksi waktu pengantaran. Sementara itu, Pengalaman Kurir memiliki pengaruh negatif terhadap waktu pengantaran, yang berarti semakin berpengalaman kurir, semakin cepat pengantaran yang dilakukan.</a:t>
            </a:r>
          </a:p>
          <a:p>
            <a:pPr algn="just">
              <a:lnSpc>
                <a:spcPts val="1873"/>
              </a:lnSpc>
            </a:pPr>
          </a:p>
          <a:p>
            <a:pPr algn="just">
              <a:lnSpc>
                <a:spcPts val="2159"/>
              </a:lnSpc>
            </a:pPr>
            <a:r>
              <a:rPr lang="en-US" sz="1700">
                <a:solidFill>
                  <a:srgbClr val="000000"/>
                </a:solidFill>
                <a:latin typeface="Public Sans"/>
                <a:ea typeface="Public Sans"/>
                <a:cs typeface="Public Sans"/>
                <a:sym typeface="Public Sans"/>
              </a:rPr>
              <a:t>Berikut adalah insight dari grafik:</a:t>
            </a:r>
          </a:p>
          <a:p>
            <a:pPr algn="just">
              <a:lnSpc>
                <a:spcPts val="2159"/>
              </a:lnSpc>
            </a:pPr>
          </a:p>
          <a:p>
            <a:pPr algn="just" marL="367031" indent="-183515" lvl="1">
              <a:lnSpc>
                <a:spcPts val="2159"/>
              </a:lnSpc>
              <a:buFont typeface="Arial"/>
              <a:buChar char="•"/>
            </a:pPr>
            <a:r>
              <a:rPr lang="en-US" sz="1700">
                <a:solidFill>
                  <a:srgbClr val="000000"/>
                </a:solidFill>
                <a:latin typeface="Public Sans"/>
                <a:ea typeface="Public Sans"/>
                <a:cs typeface="Public Sans"/>
                <a:sym typeface="Public Sans"/>
              </a:rPr>
              <a:t>Tingkat Lalu Lintas dan Jarak adalah faktor paling penting yang mempengaruhi waktu pengantaran.</a:t>
            </a:r>
          </a:p>
          <a:p>
            <a:pPr algn="just" marL="367031" indent="-183515" lvl="1">
              <a:lnSpc>
                <a:spcPts val="2159"/>
              </a:lnSpc>
              <a:buFont typeface="Arial"/>
              <a:buChar char="•"/>
            </a:pPr>
            <a:r>
              <a:rPr lang="en-US" sz="1700">
                <a:solidFill>
                  <a:srgbClr val="000000"/>
                </a:solidFill>
                <a:latin typeface="Public Sans"/>
                <a:ea typeface="Public Sans"/>
                <a:cs typeface="Public Sans"/>
                <a:sym typeface="Public Sans"/>
              </a:rPr>
              <a:t>Cuaca dan Waktu Persiapan juga berpengaruh, meskipun tidak sebesar lalu lintas atau jarak.</a:t>
            </a:r>
          </a:p>
          <a:p>
            <a:pPr algn="just" marL="367031" indent="-183515" lvl="1">
              <a:lnSpc>
                <a:spcPts val="2159"/>
              </a:lnSpc>
              <a:buFont typeface="Arial"/>
              <a:buChar char="•"/>
            </a:pPr>
            <a:r>
              <a:rPr lang="en-US" sz="1700">
                <a:solidFill>
                  <a:srgbClr val="000000"/>
                </a:solidFill>
                <a:latin typeface="Public Sans"/>
                <a:ea typeface="Public Sans"/>
                <a:cs typeface="Public Sans"/>
                <a:sym typeface="Public Sans"/>
              </a:rPr>
              <a:t>Jenis Kendaraan dan Waktu Hari memiliki pengaruh yang lebih kecil.</a:t>
            </a:r>
          </a:p>
          <a:p>
            <a:pPr algn="just" marL="367031" indent="-183515" lvl="1">
              <a:lnSpc>
                <a:spcPts val="2159"/>
              </a:lnSpc>
              <a:buFont typeface="Arial"/>
              <a:buChar char="•"/>
            </a:pPr>
            <a:r>
              <a:rPr lang="en-US" sz="1700">
                <a:solidFill>
                  <a:srgbClr val="000000"/>
                </a:solidFill>
                <a:latin typeface="Public Sans"/>
                <a:ea typeface="Public Sans"/>
                <a:cs typeface="Public Sans"/>
                <a:sym typeface="Public Sans"/>
              </a:rPr>
              <a:t>Pengalaman Kurir berdampak negatif, artinya kurir yang lebih berpengalaman cenderung mengantarkan lebih cepat.</a:t>
            </a:r>
          </a:p>
          <a:p>
            <a:pPr algn="just">
              <a:lnSpc>
                <a:spcPts val="187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777" r="-9579" b="-24805"/>
            </a:stretch>
          </a:blipFill>
        </p:spPr>
      </p:sp>
      <p:grpSp>
        <p:nvGrpSpPr>
          <p:cNvPr name="Group 3" id="3"/>
          <p:cNvGrpSpPr/>
          <p:nvPr/>
        </p:nvGrpSpPr>
        <p:grpSpPr>
          <a:xfrm rot="0">
            <a:off x="1130251" y="-388082"/>
            <a:ext cx="16104051" cy="10675082"/>
            <a:chOff x="0" y="0"/>
            <a:chExt cx="3937221" cy="2609912"/>
          </a:xfrm>
        </p:grpSpPr>
        <p:sp>
          <p:nvSpPr>
            <p:cNvPr name="Freeform 4" id="4"/>
            <p:cNvSpPr/>
            <p:nvPr/>
          </p:nvSpPr>
          <p:spPr>
            <a:xfrm flipH="false" flipV="false" rot="0">
              <a:off x="0" y="0"/>
              <a:ext cx="3937221" cy="2609912"/>
            </a:xfrm>
            <a:custGeom>
              <a:avLst/>
              <a:gdLst/>
              <a:ahLst/>
              <a:cxnLst/>
              <a:rect r="r" b="b" t="t" l="l"/>
              <a:pathLst>
                <a:path h="2609912" w="3937221">
                  <a:moveTo>
                    <a:pt x="48074" y="0"/>
                  </a:moveTo>
                  <a:lnTo>
                    <a:pt x="3889147" y="0"/>
                  </a:lnTo>
                  <a:cubicBezTo>
                    <a:pt x="3915697" y="0"/>
                    <a:pt x="3937221" y="21524"/>
                    <a:pt x="3937221" y="48074"/>
                  </a:cubicBezTo>
                  <a:lnTo>
                    <a:pt x="3937221" y="2561838"/>
                  </a:lnTo>
                  <a:cubicBezTo>
                    <a:pt x="3937221" y="2588388"/>
                    <a:pt x="3915697" y="2609912"/>
                    <a:pt x="3889147" y="2609912"/>
                  </a:cubicBezTo>
                  <a:lnTo>
                    <a:pt x="48074" y="2609912"/>
                  </a:lnTo>
                  <a:cubicBezTo>
                    <a:pt x="35324" y="2609912"/>
                    <a:pt x="23096" y="2604847"/>
                    <a:pt x="14081" y="2595831"/>
                  </a:cubicBezTo>
                  <a:cubicBezTo>
                    <a:pt x="5065" y="2586816"/>
                    <a:pt x="0" y="2574588"/>
                    <a:pt x="0" y="2561838"/>
                  </a:cubicBezTo>
                  <a:lnTo>
                    <a:pt x="0" y="48074"/>
                  </a:lnTo>
                  <a:cubicBezTo>
                    <a:pt x="0" y="21524"/>
                    <a:pt x="21524" y="0"/>
                    <a:pt x="48074" y="0"/>
                  </a:cubicBezTo>
                  <a:close/>
                </a:path>
              </a:pathLst>
            </a:custGeom>
            <a:solidFill>
              <a:srgbClr val="004CCF"/>
            </a:solidFill>
          </p:spPr>
        </p:sp>
        <p:sp>
          <p:nvSpPr>
            <p:cNvPr name="TextBox 5" id="5"/>
            <p:cNvSpPr txBox="true"/>
            <p:nvPr/>
          </p:nvSpPr>
          <p:spPr>
            <a:xfrm>
              <a:off x="0" y="-47625"/>
              <a:ext cx="3937221" cy="2657537"/>
            </a:xfrm>
            <a:prstGeom prst="rect">
              <a:avLst/>
            </a:prstGeom>
          </p:spPr>
          <p:txBody>
            <a:bodyPr anchor="ctr" rtlCol="false" tIns="52405" lIns="52405" bIns="52405" rIns="52405"/>
            <a:lstStyle/>
            <a:p>
              <a:pPr algn="ctr">
                <a:lnSpc>
                  <a:spcPts val="3258"/>
                </a:lnSpc>
              </a:pPr>
            </a:p>
          </p:txBody>
        </p:sp>
      </p:grpSp>
      <p:sp>
        <p:nvSpPr>
          <p:cNvPr name="Freeform 6" id="6"/>
          <p:cNvSpPr/>
          <p:nvPr/>
        </p:nvSpPr>
        <p:spPr>
          <a:xfrm flipH="true" flipV="false" rot="-8742000">
            <a:off x="15776987" y="-655446"/>
            <a:ext cx="7446069" cy="7511797"/>
          </a:xfrm>
          <a:custGeom>
            <a:avLst/>
            <a:gdLst/>
            <a:ahLst/>
            <a:cxnLst/>
            <a:rect r="r" b="b" t="t" l="l"/>
            <a:pathLst>
              <a:path h="7511797" w="7446069">
                <a:moveTo>
                  <a:pt x="7446069" y="0"/>
                </a:moveTo>
                <a:lnTo>
                  <a:pt x="0" y="0"/>
                </a:lnTo>
                <a:lnTo>
                  <a:pt x="0" y="7511797"/>
                </a:lnTo>
                <a:lnTo>
                  <a:pt x="7446069" y="7511797"/>
                </a:lnTo>
                <a:lnTo>
                  <a:pt x="7446069"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3639124" y="-178894"/>
            <a:ext cx="4896659" cy="489665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5"/>
              <a:stretch>
                <a:fillRect l="-45923" t="0" r="-45923" b="0"/>
              </a:stretch>
            </a:blipFill>
            <a:ln w="142875" cap="sq">
              <a:solidFill>
                <a:srgbClr val="5A93F6"/>
              </a:solidFill>
              <a:prstDash val="solid"/>
              <a:miter/>
            </a:ln>
          </p:spPr>
        </p:sp>
      </p:grpSp>
      <p:sp>
        <p:nvSpPr>
          <p:cNvPr name="Freeform 9" id="9"/>
          <p:cNvSpPr/>
          <p:nvPr/>
        </p:nvSpPr>
        <p:spPr>
          <a:xfrm flipH="false" flipV="false" rot="8740858">
            <a:off x="-4934722" y="-655446"/>
            <a:ext cx="7446069" cy="7511797"/>
          </a:xfrm>
          <a:custGeom>
            <a:avLst/>
            <a:gdLst/>
            <a:ahLst/>
            <a:cxnLst/>
            <a:rect r="r" b="b" t="t" l="l"/>
            <a:pathLst>
              <a:path h="7511797" w="7446069">
                <a:moveTo>
                  <a:pt x="0" y="0"/>
                </a:moveTo>
                <a:lnTo>
                  <a:pt x="7446068" y="0"/>
                </a:lnTo>
                <a:lnTo>
                  <a:pt x="7446068" y="7511797"/>
                </a:lnTo>
                <a:lnTo>
                  <a:pt x="0" y="75117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0" id="10"/>
          <p:cNvGrpSpPr/>
          <p:nvPr/>
        </p:nvGrpSpPr>
        <p:grpSpPr>
          <a:xfrm rot="0">
            <a:off x="-247783" y="-178894"/>
            <a:ext cx="4896659" cy="489665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6"/>
              <a:stretch>
                <a:fillRect l="-16666" t="0" r="-16666" b="0"/>
              </a:stretch>
            </a:blipFill>
            <a:ln w="142875" cap="sq">
              <a:solidFill>
                <a:srgbClr val="5A93F6"/>
              </a:solidFill>
              <a:prstDash val="solid"/>
              <a:miter/>
            </a:ln>
          </p:spPr>
        </p:sp>
      </p:grpSp>
      <p:grpSp>
        <p:nvGrpSpPr>
          <p:cNvPr name="Group 12" id="12"/>
          <p:cNvGrpSpPr/>
          <p:nvPr/>
        </p:nvGrpSpPr>
        <p:grpSpPr>
          <a:xfrm rot="0">
            <a:off x="6012429" y="1533859"/>
            <a:ext cx="6339695" cy="1471154"/>
            <a:chOff x="0" y="0"/>
            <a:chExt cx="2137744" cy="496073"/>
          </a:xfrm>
        </p:grpSpPr>
        <p:sp>
          <p:nvSpPr>
            <p:cNvPr name="Freeform 13" id="13"/>
            <p:cNvSpPr/>
            <p:nvPr/>
          </p:nvSpPr>
          <p:spPr>
            <a:xfrm flipH="false" flipV="false" rot="0">
              <a:off x="0" y="0"/>
              <a:ext cx="2137744" cy="496073"/>
            </a:xfrm>
            <a:custGeom>
              <a:avLst/>
              <a:gdLst/>
              <a:ahLst/>
              <a:cxnLst/>
              <a:rect r="r" b="b" t="t" l="l"/>
              <a:pathLst>
                <a:path h="496073" w="2137744">
                  <a:moveTo>
                    <a:pt x="122118" y="0"/>
                  </a:moveTo>
                  <a:lnTo>
                    <a:pt x="2015626" y="0"/>
                  </a:lnTo>
                  <a:cubicBezTo>
                    <a:pt x="2083070" y="0"/>
                    <a:pt x="2137744" y="54674"/>
                    <a:pt x="2137744" y="122118"/>
                  </a:cubicBezTo>
                  <a:lnTo>
                    <a:pt x="2137744" y="373955"/>
                  </a:lnTo>
                  <a:cubicBezTo>
                    <a:pt x="2137744" y="406342"/>
                    <a:pt x="2124878" y="437404"/>
                    <a:pt x="2101977" y="460305"/>
                  </a:cubicBezTo>
                  <a:cubicBezTo>
                    <a:pt x="2079075" y="483207"/>
                    <a:pt x="2048014" y="496073"/>
                    <a:pt x="2015626" y="496073"/>
                  </a:cubicBezTo>
                  <a:lnTo>
                    <a:pt x="122118" y="496073"/>
                  </a:lnTo>
                  <a:cubicBezTo>
                    <a:pt x="89730" y="496073"/>
                    <a:pt x="58669" y="483207"/>
                    <a:pt x="35768" y="460305"/>
                  </a:cubicBezTo>
                  <a:cubicBezTo>
                    <a:pt x="12866" y="437404"/>
                    <a:pt x="0" y="406342"/>
                    <a:pt x="0" y="373955"/>
                  </a:cubicBezTo>
                  <a:lnTo>
                    <a:pt x="0" y="122118"/>
                  </a:lnTo>
                  <a:cubicBezTo>
                    <a:pt x="0" y="54674"/>
                    <a:pt x="54674" y="0"/>
                    <a:pt x="122118" y="0"/>
                  </a:cubicBezTo>
                  <a:close/>
                </a:path>
              </a:pathLst>
            </a:custGeom>
            <a:solidFill>
              <a:srgbClr val="000000">
                <a:alpha val="0"/>
              </a:srgbClr>
            </a:solidFill>
            <a:ln w="66675" cap="rnd">
              <a:solidFill>
                <a:srgbClr val="FFFFFF"/>
              </a:solidFill>
              <a:prstDash val="solid"/>
              <a:round/>
            </a:ln>
          </p:spPr>
        </p:sp>
        <p:sp>
          <p:nvSpPr>
            <p:cNvPr name="TextBox 14" id="14"/>
            <p:cNvSpPr txBox="true"/>
            <p:nvPr/>
          </p:nvSpPr>
          <p:spPr>
            <a:xfrm>
              <a:off x="0" y="-47625"/>
              <a:ext cx="2137744" cy="543698"/>
            </a:xfrm>
            <a:prstGeom prst="rect">
              <a:avLst/>
            </a:prstGeom>
          </p:spPr>
          <p:txBody>
            <a:bodyPr anchor="ctr" rtlCol="false" tIns="50800" lIns="50800" bIns="50800" rIns="50800"/>
            <a:lstStyle/>
            <a:p>
              <a:pPr algn="ctr">
                <a:lnSpc>
                  <a:spcPts val="3258"/>
                </a:lnSpc>
              </a:pPr>
            </a:p>
          </p:txBody>
        </p:sp>
      </p:grpSp>
      <p:sp>
        <p:nvSpPr>
          <p:cNvPr name="TextBox 15" id="15"/>
          <p:cNvSpPr txBox="true"/>
          <p:nvPr/>
        </p:nvSpPr>
        <p:spPr>
          <a:xfrm rot="0">
            <a:off x="6190766" y="1918090"/>
            <a:ext cx="5939225" cy="750316"/>
          </a:xfrm>
          <a:prstGeom prst="rect">
            <a:avLst/>
          </a:prstGeom>
        </p:spPr>
        <p:txBody>
          <a:bodyPr anchor="t" rtlCol="false" tIns="0" lIns="0" bIns="0" rIns="0">
            <a:spAutoFit/>
          </a:bodyPr>
          <a:lstStyle/>
          <a:p>
            <a:pPr algn="ctr" marL="0" indent="0" lvl="0">
              <a:lnSpc>
                <a:spcPts val="5778"/>
              </a:lnSpc>
            </a:pPr>
            <a:r>
              <a:rPr lang="en-US" b="true" sz="5253">
                <a:solidFill>
                  <a:srgbClr val="FFFFFF"/>
                </a:solidFill>
                <a:latin typeface="Aileron Ultra-Bold"/>
                <a:ea typeface="Aileron Ultra-Bold"/>
                <a:cs typeface="Aileron Ultra-Bold"/>
                <a:sym typeface="Aileron Ultra-Bold"/>
              </a:rPr>
              <a:t>KESIMPULAN</a:t>
            </a:r>
          </a:p>
        </p:txBody>
      </p:sp>
      <p:sp>
        <p:nvSpPr>
          <p:cNvPr name="TextBox 16" id="16"/>
          <p:cNvSpPr txBox="true"/>
          <p:nvPr/>
        </p:nvSpPr>
        <p:spPr>
          <a:xfrm rot="0">
            <a:off x="4515147" y="3568040"/>
            <a:ext cx="9792736" cy="5859146"/>
          </a:xfrm>
          <a:prstGeom prst="rect">
            <a:avLst/>
          </a:prstGeom>
        </p:spPr>
        <p:txBody>
          <a:bodyPr anchor="t" rtlCol="false" tIns="0" lIns="0" bIns="0" rIns="0">
            <a:spAutoFit/>
          </a:bodyPr>
          <a:lstStyle/>
          <a:p>
            <a:pPr algn="just" marL="474975" indent="-237487" lvl="1">
              <a:lnSpc>
                <a:spcPts val="3079"/>
              </a:lnSpc>
              <a:buFont typeface="Arial"/>
              <a:buChar char="•"/>
            </a:pPr>
            <a:r>
              <a:rPr lang="en-US" sz="2199">
                <a:solidFill>
                  <a:srgbClr val="FFFFFF"/>
                </a:solidFill>
                <a:latin typeface="Public Sans"/>
                <a:ea typeface="Public Sans"/>
                <a:cs typeface="Public Sans"/>
                <a:sym typeface="Public Sans"/>
              </a:rPr>
              <a:t>Jarak pengiriman adalah faktor yang paling berpengaruh terhadap waktu pengiriman. Semakin jauh jarak, semakin lama waktu yang dibutuhkan untuk pengantaran.</a:t>
            </a:r>
          </a:p>
          <a:p>
            <a:pPr algn="just">
              <a:lnSpc>
                <a:spcPts val="3079"/>
              </a:lnSpc>
            </a:pPr>
          </a:p>
          <a:p>
            <a:pPr algn="just" marL="474975" indent="-237487" lvl="1">
              <a:lnSpc>
                <a:spcPts val="3079"/>
              </a:lnSpc>
              <a:buFont typeface="Arial"/>
              <a:buChar char="•"/>
            </a:pPr>
            <a:r>
              <a:rPr lang="en-US" sz="2199">
                <a:solidFill>
                  <a:srgbClr val="FFFFFF"/>
                </a:solidFill>
                <a:latin typeface="Public Sans"/>
                <a:ea typeface="Public Sans"/>
                <a:cs typeface="Public Sans"/>
                <a:sym typeface="Public Sans"/>
              </a:rPr>
              <a:t>Efisiensi pengiriman sangat bergantung pada jenis kendaraan dan jarak pengiriman. Adapun, Scooter adalah pilihan yang lebih efisien untuk pengiriman cepat, terutama dalam jarak pendek hingga menengah.</a:t>
            </a:r>
          </a:p>
          <a:p>
            <a:pPr algn="just">
              <a:lnSpc>
                <a:spcPts val="3079"/>
              </a:lnSpc>
            </a:pPr>
          </a:p>
          <a:p>
            <a:pPr algn="just" marL="474975" indent="-237487" lvl="1">
              <a:lnSpc>
                <a:spcPts val="3079"/>
              </a:lnSpc>
              <a:buFont typeface="Arial"/>
              <a:buChar char="•"/>
            </a:pPr>
            <a:r>
              <a:rPr lang="en-US" sz="2199">
                <a:solidFill>
                  <a:srgbClr val="FFFFFF"/>
                </a:solidFill>
                <a:latin typeface="Public Sans"/>
                <a:ea typeface="Public Sans"/>
                <a:cs typeface="Public Sans"/>
                <a:sym typeface="Public Sans"/>
              </a:rPr>
              <a:t>Waktu persiapan (Preparation Time) dapat mempengaruhi waktu pengiriman. Semakin lama waktu persiapan, semakin lama waktu pengiriman secara keseluruhan.</a:t>
            </a:r>
          </a:p>
          <a:p>
            <a:pPr algn="just">
              <a:lnSpc>
                <a:spcPts val="3079"/>
              </a:lnSpc>
            </a:pPr>
          </a:p>
          <a:p>
            <a:pPr algn="just" marL="474975" indent="-237487" lvl="1">
              <a:lnSpc>
                <a:spcPts val="3079"/>
              </a:lnSpc>
              <a:buFont typeface="Arial"/>
              <a:buChar char="•"/>
            </a:pPr>
            <a:r>
              <a:rPr lang="en-US" sz="2199">
                <a:solidFill>
                  <a:srgbClr val="FFFFFF"/>
                </a:solidFill>
                <a:latin typeface="Public Sans"/>
                <a:ea typeface="Public Sans"/>
                <a:cs typeface="Public Sans"/>
                <a:sym typeface="Public Sans"/>
              </a:rPr>
              <a:t>Tingkat lalu lintas dan jenis kendaraan memberikan kontribusi kecil, meskipun ada korelasi moderat antara lalu lintas dan waktu pengiriman.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777" r="-9579" b="-24805"/>
            </a:stretch>
          </a:blipFill>
        </p:spPr>
      </p:sp>
      <p:grpSp>
        <p:nvGrpSpPr>
          <p:cNvPr name="Group 3" id="3"/>
          <p:cNvGrpSpPr/>
          <p:nvPr/>
        </p:nvGrpSpPr>
        <p:grpSpPr>
          <a:xfrm rot="0">
            <a:off x="1130251" y="-388082"/>
            <a:ext cx="16104051" cy="10675082"/>
            <a:chOff x="0" y="0"/>
            <a:chExt cx="3937221" cy="2609912"/>
          </a:xfrm>
        </p:grpSpPr>
        <p:sp>
          <p:nvSpPr>
            <p:cNvPr name="Freeform 4" id="4"/>
            <p:cNvSpPr/>
            <p:nvPr/>
          </p:nvSpPr>
          <p:spPr>
            <a:xfrm flipH="false" flipV="false" rot="0">
              <a:off x="0" y="0"/>
              <a:ext cx="3937221" cy="2609912"/>
            </a:xfrm>
            <a:custGeom>
              <a:avLst/>
              <a:gdLst/>
              <a:ahLst/>
              <a:cxnLst/>
              <a:rect r="r" b="b" t="t" l="l"/>
              <a:pathLst>
                <a:path h="2609912" w="3937221">
                  <a:moveTo>
                    <a:pt x="48074" y="0"/>
                  </a:moveTo>
                  <a:lnTo>
                    <a:pt x="3889147" y="0"/>
                  </a:lnTo>
                  <a:cubicBezTo>
                    <a:pt x="3915697" y="0"/>
                    <a:pt x="3937221" y="21524"/>
                    <a:pt x="3937221" y="48074"/>
                  </a:cubicBezTo>
                  <a:lnTo>
                    <a:pt x="3937221" y="2561838"/>
                  </a:lnTo>
                  <a:cubicBezTo>
                    <a:pt x="3937221" y="2588388"/>
                    <a:pt x="3915697" y="2609912"/>
                    <a:pt x="3889147" y="2609912"/>
                  </a:cubicBezTo>
                  <a:lnTo>
                    <a:pt x="48074" y="2609912"/>
                  </a:lnTo>
                  <a:cubicBezTo>
                    <a:pt x="35324" y="2609912"/>
                    <a:pt x="23096" y="2604847"/>
                    <a:pt x="14081" y="2595831"/>
                  </a:cubicBezTo>
                  <a:cubicBezTo>
                    <a:pt x="5065" y="2586816"/>
                    <a:pt x="0" y="2574588"/>
                    <a:pt x="0" y="2561838"/>
                  </a:cubicBezTo>
                  <a:lnTo>
                    <a:pt x="0" y="48074"/>
                  </a:lnTo>
                  <a:cubicBezTo>
                    <a:pt x="0" y="21524"/>
                    <a:pt x="21524" y="0"/>
                    <a:pt x="48074" y="0"/>
                  </a:cubicBezTo>
                  <a:close/>
                </a:path>
              </a:pathLst>
            </a:custGeom>
            <a:solidFill>
              <a:srgbClr val="004CCF"/>
            </a:solidFill>
          </p:spPr>
        </p:sp>
        <p:sp>
          <p:nvSpPr>
            <p:cNvPr name="TextBox 5" id="5"/>
            <p:cNvSpPr txBox="true"/>
            <p:nvPr/>
          </p:nvSpPr>
          <p:spPr>
            <a:xfrm>
              <a:off x="0" y="-47625"/>
              <a:ext cx="3937221" cy="2657537"/>
            </a:xfrm>
            <a:prstGeom prst="rect">
              <a:avLst/>
            </a:prstGeom>
          </p:spPr>
          <p:txBody>
            <a:bodyPr anchor="ctr" rtlCol="false" tIns="52405" lIns="52405" bIns="52405" rIns="52405"/>
            <a:lstStyle/>
            <a:p>
              <a:pPr algn="ctr">
                <a:lnSpc>
                  <a:spcPts val="3258"/>
                </a:lnSpc>
              </a:pPr>
            </a:p>
          </p:txBody>
        </p:sp>
      </p:grpSp>
      <p:sp>
        <p:nvSpPr>
          <p:cNvPr name="Freeform 6" id="6"/>
          <p:cNvSpPr/>
          <p:nvPr/>
        </p:nvSpPr>
        <p:spPr>
          <a:xfrm flipH="true" flipV="false" rot="-8742000">
            <a:off x="15776987" y="-655446"/>
            <a:ext cx="7446069" cy="7511797"/>
          </a:xfrm>
          <a:custGeom>
            <a:avLst/>
            <a:gdLst/>
            <a:ahLst/>
            <a:cxnLst/>
            <a:rect r="r" b="b" t="t" l="l"/>
            <a:pathLst>
              <a:path h="7511797" w="7446069">
                <a:moveTo>
                  <a:pt x="7446069" y="0"/>
                </a:moveTo>
                <a:lnTo>
                  <a:pt x="0" y="0"/>
                </a:lnTo>
                <a:lnTo>
                  <a:pt x="0" y="7511797"/>
                </a:lnTo>
                <a:lnTo>
                  <a:pt x="7446069" y="7511797"/>
                </a:lnTo>
                <a:lnTo>
                  <a:pt x="7446069"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3639124" y="-178894"/>
            <a:ext cx="4896659" cy="489665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5"/>
              <a:stretch>
                <a:fillRect l="-22854" t="0" r="-26399" b="0"/>
              </a:stretch>
            </a:blipFill>
            <a:ln w="142875" cap="sq">
              <a:solidFill>
                <a:srgbClr val="5A93F6"/>
              </a:solidFill>
              <a:prstDash val="solid"/>
              <a:miter/>
            </a:ln>
          </p:spPr>
        </p:sp>
      </p:grpSp>
      <p:sp>
        <p:nvSpPr>
          <p:cNvPr name="Freeform 9" id="9"/>
          <p:cNvSpPr/>
          <p:nvPr/>
        </p:nvSpPr>
        <p:spPr>
          <a:xfrm flipH="false" flipV="false" rot="8740858">
            <a:off x="-4934722" y="-655446"/>
            <a:ext cx="7446069" cy="7511797"/>
          </a:xfrm>
          <a:custGeom>
            <a:avLst/>
            <a:gdLst/>
            <a:ahLst/>
            <a:cxnLst/>
            <a:rect r="r" b="b" t="t" l="l"/>
            <a:pathLst>
              <a:path h="7511797" w="7446069">
                <a:moveTo>
                  <a:pt x="0" y="0"/>
                </a:moveTo>
                <a:lnTo>
                  <a:pt x="7446068" y="0"/>
                </a:lnTo>
                <a:lnTo>
                  <a:pt x="7446068" y="7511797"/>
                </a:lnTo>
                <a:lnTo>
                  <a:pt x="0" y="75117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0" id="10"/>
          <p:cNvGrpSpPr/>
          <p:nvPr/>
        </p:nvGrpSpPr>
        <p:grpSpPr>
          <a:xfrm rot="0">
            <a:off x="-247783" y="-178894"/>
            <a:ext cx="4896659" cy="489665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6"/>
              <a:stretch>
                <a:fillRect l="-58171" t="0" r="-4100" b="0"/>
              </a:stretch>
            </a:blipFill>
            <a:ln w="142875" cap="sq">
              <a:solidFill>
                <a:srgbClr val="5A93F6"/>
              </a:solidFill>
              <a:prstDash val="solid"/>
              <a:miter/>
            </a:ln>
          </p:spPr>
        </p:sp>
      </p:grpSp>
      <p:sp>
        <p:nvSpPr>
          <p:cNvPr name="TextBox 12" id="12"/>
          <p:cNvSpPr txBox="true"/>
          <p:nvPr/>
        </p:nvSpPr>
        <p:spPr>
          <a:xfrm rot="0">
            <a:off x="3980784" y="3564130"/>
            <a:ext cx="10509523" cy="5092065"/>
          </a:xfrm>
          <a:prstGeom prst="rect">
            <a:avLst/>
          </a:prstGeom>
        </p:spPr>
        <p:txBody>
          <a:bodyPr anchor="t" rtlCol="false" tIns="0" lIns="0" bIns="0" rIns="0">
            <a:spAutoFit/>
          </a:bodyPr>
          <a:lstStyle/>
          <a:p>
            <a:pPr algn="l">
              <a:lnSpc>
                <a:spcPts val="4139"/>
              </a:lnSpc>
            </a:pPr>
            <a:r>
              <a:rPr lang="en-US" sz="2299" spc="64" b="true">
                <a:solidFill>
                  <a:srgbClr val="FFFFFF"/>
                </a:solidFill>
                <a:latin typeface="Public Sans Bold"/>
                <a:ea typeface="Public Sans Bold"/>
                <a:cs typeface="Public Sans Bold"/>
                <a:sym typeface="Public Sans Bold"/>
              </a:rPr>
              <a:t>1.Peningkatan Proses Persiapan: </a:t>
            </a:r>
            <a:r>
              <a:rPr lang="en-US" sz="2299" spc="64">
                <a:solidFill>
                  <a:srgbClr val="FFFFFF"/>
                </a:solidFill>
                <a:latin typeface="Public Sans"/>
                <a:ea typeface="Public Sans"/>
                <a:cs typeface="Public Sans"/>
                <a:sym typeface="Public Sans"/>
              </a:rPr>
              <a:t>Fokus pada proses yang mempercepat persiapan makanan bisa mengurangi total waktu pengiriman.</a:t>
            </a:r>
          </a:p>
          <a:p>
            <a:pPr algn="l">
              <a:lnSpc>
                <a:spcPts val="4139"/>
              </a:lnSpc>
            </a:pPr>
          </a:p>
          <a:p>
            <a:pPr algn="l">
              <a:lnSpc>
                <a:spcPts val="4139"/>
              </a:lnSpc>
            </a:pPr>
            <a:r>
              <a:rPr lang="en-US" sz="2299" spc="64" b="true">
                <a:solidFill>
                  <a:srgbClr val="FFFFFF"/>
                </a:solidFill>
                <a:latin typeface="Public Sans Bold"/>
                <a:ea typeface="Public Sans Bold"/>
                <a:cs typeface="Public Sans Bold"/>
                <a:sym typeface="Public Sans Bold"/>
              </a:rPr>
              <a:t>2.Manajemen Rute Berdasarkan Jarak dan Kendaraan:</a:t>
            </a:r>
          </a:p>
          <a:p>
            <a:pPr algn="just" marL="496569" indent="-248284" lvl="1">
              <a:lnSpc>
                <a:spcPts val="3840"/>
              </a:lnSpc>
              <a:buFont typeface="Arial"/>
              <a:buChar char="•"/>
            </a:pPr>
            <a:r>
              <a:rPr lang="en-US" sz="2299" spc="36">
                <a:solidFill>
                  <a:srgbClr val="FFFFFF"/>
                </a:solidFill>
                <a:latin typeface="Public Sans"/>
                <a:ea typeface="Public Sans"/>
                <a:cs typeface="Public Sans"/>
                <a:sym typeface="Public Sans"/>
              </a:rPr>
              <a:t>Optimalkan pencarian rute tercepat dengan tetap mempertimbangkan kondisi lalu lintas serta pengetahuan terhadap rute-rute alternatif terutama pada saat melelalui daerah padat lalu lintas.</a:t>
            </a:r>
          </a:p>
          <a:p>
            <a:pPr algn="l" marL="496569" indent="-248284" lvl="1">
              <a:lnSpc>
                <a:spcPts val="4139"/>
              </a:lnSpc>
              <a:buFont typeface="Arial"/>
              <a:buChar char="•"/>
            </a:pPr>
            <a:r>
              <a:rPr lang="en-US" sz="2299" spc="64">
                <a:solidFill>
                  <a:srgbClr val="FFFFFF"/>
                </a:solidFill>
                <a:latin typeface="Public Sans"/>
                <a:ea typeface="Public Sans"/>
                <a:cs typeface="Public Sans"/>
                <a:sym typeface="Public Sans"/>
              </a:rPr>
              <a:t>Fokus pada optimalisasi kendaraan berdasarkan jarak pengiriman untuk meningkatkan efisiensi dan mengurangi waktu tunggu pelanggan.</a:t>
            </a:r>
          </a:p>
        </p:txBody>
      </p:sp>
      <p:grpSp>
        <p:nvGrpSpPr>
          <p:cNvPr name="Group 13" id="13"/>
          <p:cNvGrpSpPr/>
          <p:nvPr/>
        </p:nvGrpSpPr>
        <p:grpSpPr>
          <a:xfrm rot="0">
            <a:off x="5974152" y="1533859"/>
            <a:ext cx="6339695" cy="1471154"/>
            <a:chOff x="0" y="0"/>
            <a:chExt cx="2137744" cy="496073"/>
          </a:xfrm>
        </p:grpSpPr>
        <p:sp>
          <p:nvSpPr>
            <p:cNvPr name="Freeform 14" id="14"/>
            <p:cNvSpPr/>
            <p:nvPr/>
          </p:nvSpPr>
          <p:spPr>
            <a:xfrm flipH="false" flipV="false" rot="0">
              <a:off x="0" y="0"/>
              <a:ext cx="2137744" cy="496073"/>
            </a:xfrm>
            <a:custGeom>
              <a:avLst/>
              <a:gdLst/>
              <a:ahLst/>
              <a:cxnLst/>
              <a:rect r="r" b="b" t="t" l="l"/>
              <a:pathLst>
                <a:path h="496073" w="2137744">
                  <a:moveTo>
                    <a:pt x="122118" y="0"/>
                  </a:moveTo>
                  <a:lnTo>
                    <a:pt x="2015626" y="0"/>
                  </a:lnTo>
                  <a:cubicBezTo>
                    <a:pt x="2083070" y="0"/>
                    <a:pt x="2137744" y="54674"/>
                    <a:pt x="2137744" y="122118"/>
                  </a:cubicBezTo>
                  <a:lnTo>
                    <a:pt x="2137744" y="373955"/>
                  </a:lnTo>
                  <a:cubicBezTo>
                    <a:pt x="2137744" y="406342"/>
                    <a:pt x="2124878" y="437404"/>
                    <a:pt x="2101977" y="460305"/>
                  </a:cubicBezTo>
                  <a:cubicBezTo>
                    <a:pt x="2079075" y="483207"/>
                    <a:pt x="2048014" y="496073"/>
                    <a:pt x="2015626" y="496073"/>
                  </a:cubicBezTo>
                  <a:lnTo>
                    <a:pt x="122118" y="496073"/>
                  </a:lnTo>
                  <a:cubicBezTo>
                    <a:pt x="89730" y="496073"/>
                    <a:pt x="58669" y="483207"/>
                    <a:pt x="35768" y="460305"/>
                  </a:cubicBezTo>
                  <a:cubicBezTo>
                    <a:pt x="12866" y="437404"/>
                    <a:pt x="0" y="406342"/>
                    <a:pt x="0" y="373955"/>
                  </a:cubicBezTo>
                  <a:lnTo>
                    <a:pt x="0" y="122118"/>
                  </a:lnTo>
                  <a:cubicBezTo>
                    <a:pt x="0" y="54674"/>
                    <a:pt x="54674" y="0"/>
                    <a:pt x="122118" y="0"/>
                  </a:cubicBezTo>
                  <a:close/>
                </a:path>
              </a:pathLst>
            </a:custGeom>
            <a:solidFill>
              <a:srgbClr val="000000">
                <a:alpha val="0"/>
              </a:srgbClr>
            </a:solidFill>
            <a:ln w="66675" cap="rnd">
              <a:solidFill>
                <a:srgbClr val="FFFFFF"/>
              </a:solidFill>
              <a:prstDash val="solid"/>
              <a:round/>
            </a:ln>
          </p:spPr>
        </p:sp>
        <p:sp>
          <p:nvSpPr>
            <p:cNvPr name="TextBox 15" id="15"/>
            <p:cNvSpPr txBox="true"/>
            <p:nvPr/>
          </p:nvSpPr>
          <p:spPr>
            <a:xfrm>
              <a:off x="0" y="-47625"/>
              <a:ext cx="2137744" cy="543698"/>
            </a:xfrm>
            <a:prstGeom prst="rect">
              <a:avLst/>
            </a:prstGeom>
          </p:spPr>
          <p:txBody>
            <a:bodyPr anchor="ctr" rtlCol="false" tIns="50800" lIns="50800" bIns="50800" rIns="50800"/>
            <a:lstStyle/>
            <a:p>
              <a:pPr algn="ctr">
                <a:lnSpc>
                  <a:spcPts val="3258"/>
                </a:lnSpc>
              </a:pPr>
            </a:p>
          </p:txBody>
        </p:sp>
      </p:grpSp>
      <p:sp>
        <p:nvSpPr>
          <p:cNvPr name="TextBox 16" id="16"/>
          <p:cNvSpPr txBox="true"/>
          <p:nvPr/>
        </p:nvSpPr>
        <p:spPr>
          <a:xfrm rot="0">
            <a:off x="6174388" y="1709661"/>
            <a:ext cx="5939225" cy="1157650"/>
          </a:xfrm>
          <a:prstGeom prst="rect">
            <a:avLst/>
          </a:prstGeom>
        </p:spPr>
        <p:txBody>
          <a:bodyPr anchor="t" rtlCol="false" tIns="0" lIns="0" bIns="0" rIns="0">
            <a:spAutoFit/>
          </a:bodyPr>
          <a:lstStyle/>
          <a:p>
            <a:pPr algn="ctr">
              <a:lnSpc>
                <a:spcPts val="4568"/>
              </a:lnSpc>
            </a:pPr>
            <a:r>
              <a:rPr lang="en-US" sz="4153" b="true">
                <a:solidFill>
                  <a:srgbClr val="FFFFFF"/>
                </a:solidFill>
                <a:latin typeface="Aileron Ultra-Bold"/>
                <a:ea typeface="Aileron Ultra-Bold"/>
                <a:cs typeface="Aileron Ultra-Bold"/>
                <a:sym typeface="Aileron Ultra-Bold"/>
              </a:rPr>
              <a:t>INSIGHT</a:t>
            </a:r>
          </a:p>
          <a:p>
            <a:pPr algn="ctr" marL="0" indent="0" lvl="0">
              <a:lnSpc>
                <a:spcPts val="4568"/>
              </a:lnSpc>
            </a:pPr>
            <a:r>
              <a:rPr lang="en-US" b="true" sz="4153">
                <a:solidFill>
                  <a:srgbClr val="FFFFFF"/>
                </a:solidFill>
                <a:latin typeface="Aileron Ultra-Bold"/>
                <a:ea typeface="Aileron Ultra-Bold"/>
                <a:cs typeface="Aileron Ultra-Bold"/>
                <a:sym typeface="Aileron Ultra-Bold"/>
              </a:rPr>
              <a:t>BISNIS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2777" r="-9579" b="-24805"/>
            </a:stretch>
          </a:blipFill>
        </p:spPr>
      </p:sp>
      <p:grpSp>
        <p:nvGrpSpPr>
          <p:cNvPr name="Group 3" id="3"/>
          <p:cNvGrpSpPr/>
          <p:nvPr/>
        </p:nvGrpSpPr>
        <p:grpSpPr>
          <a:xfrm rot="0">
            <a:off x="-161849" y="5869024"/>
            <a:ext cx="18449849" cy="4417976"/>
            <a:chOff x="0" y="0"/>
            <a:chExt cx="4859220" cy="1163582"/>
          </a:xfrm>
        </p:grpSpPr>
        <p:sp>
          <p:nvSpPr>
            <p:cNvPr name="Freeform 4" id="4"/>
            <p:cNvSpPr/>
            <p:nvPr/>
          </p:nvSpPr>
          <p:spPr>
            <a:xfrm flipH="false" flipV="false" rot="0">
              <a:off x="0" y="0"/>
              <a:ext cx="4859220" cy="1163582"/>
            </a:xfrm>
            <a:custGeom>
              <a:avLst/>
              <a:gdLst/>
              <a:ahLst/>
              <a:cxnLst/>
              <a:rect r="r" b="b" t="t" l="l"/>
              <a:pathLst>
                <a:path h="1163582" w="4859220">
                  <a:moveTo>
                    <a:pt x="0" y="0"/>
                  </a:moveTo>
                  <a:lnTo>
                    <a:pt x="4859220" y="0"/>
                  </a:lnTo>
                  <a:lnTo>
                    <a:pt x="4859220" y="1163582"/>
                  </a:lnTo>
                  <a:lnTo>
                    <a:pt x="0" y="1163582"/>
                  </a:lnTo>
                  <a:close/>
                </a:path>
              </a:pathLst>
            </a:custGeom>
            <a:solidFill>
              <a:srgbClr val="004CCF"/>
            </a:solidFill>
          </p:spPr>
        </p:sp>
        <p:sp>
          <p:nvSpPr>
            <p:cNvPr name="TextBox 5" id="5"/>
            <p:cNvSpPr txBox="true"/>
            <p:nvPr/>
          </p:nvSpPr>
          <p:spPr>
            <a:xfrm>
              <a:off x="0" y="-47625"/>
              <a:ext cx="4859220" cy="1211207"/>
            </a:xfrm>
            <a:prstGeom prst="rect">
              <a:avLst/>
            </a:prstGeom>
          </p:spPr>
          <p:txBody>
            <a:bodyPr anchor="ctr" rtlCol="false" tIns="50800" lIns="50800" bIns="50800" rIns="50800"/>
            <a:lstStyle/>
            <a:p>
              <a:pPr algn="ctr">
                <a:lnSpc>
                  <a:spcPts val="2886"/>
                </a:lnSpc>
              </a:pPr>
            </a:p>
          </p:txBody>
        </p:sp>
      </p:grpSp>
      <p:grpSp>
        <p:nvGrpSpPr>
          <p:cNvPr name="Group 6" id="6"/>
          <p:cNvGrpSpPr/>
          <p:nvPr/>
        </p:nvGrpSpPr>
        <p:grpSpPr>
          <a:xfrm rot="0">
            <a:off x="3299598" y="3421413"/>
            <a:ext cx="11432575" cy="2943044"/>
            <a:chOff x="0" y="0"/>
            <a:chExt cx="3007683" cy="774256"/>
          </a:xfrm>
        </p:grpSpPr>
        <p:sp>
          <p:nvSpPr>
            <p:cNvPr name="Freeform 7" id="7"/>
            <p:cNvSpPr/>
            <p:nvPr/>
          </p:nvSpPr>
          <p:spPr>
            <a:xfrm flipH="false" flipV="false" rot="0">
              <a:off x="0" y="0"/>
              <a:ext cx="3007683" cy="774256"/>
            </a:xfrm>
            <a:custGeom>
              <a:avLst/>
              <a:gdLst/>
              <a:ahLst/>
              <a:cxnLst/>
              <a:rect r="r" b="b" t="t" l="l"/>
              <a:pathLst>
                <a:path h="774256" w="3007683">
                  <a:moveTo>
                    <a:pt x="27087" y="0"/>
                  </a:moveTo>
                  <a:lnTo>
                    <a:pt x="2980596" y="0"/>
                  </a:lnTo>
                  <a:cubicBezTo>
                    <a:pt x="2995556" y="0"/>
                    <a:pt x="3007683" y="12127"/>
                    <a:pt x="3007683" y="27087"/>
                  </a:cubicBezTo>
                  <a:lnTo>
                    <a:pt x="3007683" y="747169"/>
                  </a:lnTo>
                  <a:cubicBezTo>
                    <a:pt x="3007683" y="762129"/>
                    <a:pt x="2995556" y="774256"/>
                    <a:pt x="2980596" y="774256"/>
                  </a:cubicBezTo>
                  <a:lnTo>
                    <a:pt x="27087" y="774256"/>
                  </a:lnTo>
                  <a:cubicBezTo>
                    <a:pt x="12127" y="774256"/>
                    <a:pt x="0" y="762129"/>
                    <a:pt x="0" y="747169"/>
                  </a:cubicBezTo>
                  <a:lnTo>
                    <a:pt x="0" y="27087"/>
                  </a:lnTo>
                  <a:cubicBezTo>
                    <a:pt x="0" y="12127"/>
                    <a:pt x="12127" y="0"/>
                    <a:pt x="27087" y="0"/>
                  </a:cubicBezTo>
                  <a:close/>
                </a:path>
              </a:pathLst>
            </a:custGeom>
            <a:solidFill>
              <a:srgbClr val="F2F2F2"/>
            </a:solidFill>
          </p:spPr>
        </p:sp>
        <p:sp>
          <p:nvSpPr>
            <p:cNvPr name="TextBox 8" id="8"/>
            <p:cNvSpPr txBox="true"/>
            <p:nvPr/>
          </p:nvSpPr>
          <p:spPr>
            <a:xfrm>
              <a:off x="0" y="-47625"/>
              <a:ext cx="3007683" cy="821881"/>
            </a:xfrm>
            <a:prstGeom prst="rect">
              <a:avLst/>
            </a:prstGeom>
          </p:spPr>
          <p:txBody>
            <a:bodyPr anchor="ctr" rtlCol="false" tIns="35098" lIns="35098" bIns="35098" rIns="35098"/>
            <a:lstStyle/>
            <a:p>
              <a:pPr algn="ctr">
                <a:lnSpc>
                  <a:spcPts val="3257"/>
                </a:lnSpc>
              </a:pPr>
            </a:p>
          </p:txBody>
        </p:sp>
      </p:grpSp>
      <p:grpSp>
        <p:nvGrpSpPr>
          <p:cNvPr name="Group 9" id="9"/>
          <p:cNvGrpSpPr/>
          <p:nvPr/>
        </p:nvGrpSpPr>
        <p:grpSpPr>
          <a:xfrm rot="0">
            <a:off x="850997" y="730646"/>
            <a:ext cx="6410681" cy="921405"/>
            <a:chOff x="0" y="0"/>
            <a:chExt cx="8547575" cy="1228541"/>
          </a:xfrm>
        </p:grpSpPr>
        <p:sp>
          <p:nvSpPr>
            <p:cNvPr name="Freeform 10" id="10"/>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3"/>
              <a:stretch>
                <a:fillRect l="0" t="0" r="0" b="0"/>
              </a:stretch>
            </a:blipFill>
          </p:spPr>
        </p:sp>
        <p:sp>
          <p:nvSpPr>
            <p:cNvPr name="TextBox 11" id="11"/>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
        <p:nvSpPr>
          <p:cNvPr name="TextBox 12" id="12"/>
          <p:cNvSpPr txBox="true"/>
          <p:nvPr/>
        </p:nvSpPr>
        <p:spPr>
          <a:xfrm rot="0">
            <a:off x="10758426" y="929859"/>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Model Machine Learning</a:t>
            </a:r>
          </a:p>
        </p:txBody>
      </p:sp>
      <p:sp>
        <p:nvSpPr>
          <p:cNvPr name="TextBox 13" id="13"/>
          <p:cNvSpPr txBox="true"/>
          <p:nvPr/>
        </p:nvSpPr>
        <p:spPr>
          <a:xfrm rot="0">
            <a:off x="3115128" y="3724525"/>
            <a:ext cx="11801516" cy="704470"/>
          </a:xfrm>
          <a:prstGeom prst="rect">
            <a:avLst/>
          </a:prstGeom>
        </p:spPr>
        <p:txBody>
          <a:bodyPr anchor="t" rtlCol="false" tIns="0" lIns="0" bIns="0" rIns="0">
            <a:spAutoFit/>
          </a:bodyPr>
          <a:lstStyle/>
          <a:p>
            <a:pPr algn="ctr">
              <a:lnSpc>
                <a:spcPts val="5732"/>
              </a:lnSpc>
            </a:pPr>
            <a:r>
              <a:rPr lang="en-US" b="true" sz="3899" i="true">
                <a:solidFill>
                  <a:srgbClr val="000000"/>
                </a:solidFill>
                <a:latin typeface="Public Sans Bold Italics"/>
                <a:ea typeface="Public Sans Bold Italics"/>
                <a:cs typeface="Public Sans Bold Italics"/>
                <a:sym typeface="Public Sans Bold Italics"/>
              </a:rPr>
              <a:t>Deploy Model menggunakan Gradio App</a:t>
            </a:r>
          </a:p>
        </p:txBody>
      </p:sp>
      <p:sp>
        <p:nvSpPr>
          <p:cNvPr name="TextBox 14" id="14"/>
          <p:cNvSpPr txBox="true"/>
          <p:nvPr/>
        </p:nvSpPr>
        <p:spPr>
          <a:xfrm rot="0">
            <a:off x="3209507" y="4652489"/>
            <a:ext cx="11801516" cy="864110"/>
          </a:xfrm>
          <a:prstGeom prst="rect">
            <a:avLst/>
          </a:prstGeom>
        </p:spPr>
        <p:txBody>
          <a:bodyPr anchor="t" rtlCol="false" tIns="0" lIns="0" bIns="0" rIns="0">
            <a:spAutoFit/>
          </a:bodyPr>
          <a:lstStyle/>
          <a:p>
            <a:pPr algn="ctr">
              <a:lnSpc>
                <a:spcPts val="7055"/>
              </a:lnSpc>
            </a:pPr>
            <a:r>
              <a:rPr lang="en-US" b="true" sz="4799" u="sng">
                <a:solidFill>
                  <a:srgbClr val="0E62F2"/>
                </a:solidFill>
                <a:latin typeface="Public Sans Bold"/>
                <a:ea typeface="Public Sans Bold"/>
                <a:cs typeface="Public Sans Bold"/>
                <a:sym typeface="Public Sans Bold"/>
                <a:hlinkClick r:id="rId4" tooltip="https://1b0640b5e71b405047.gradio.live"/>
              </a:rPr>
              <a:t>Link Gradio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687904">
            <a:off x="-839917" y="-1714924"/>
            <a:ext cx="19967835" cy="13716849"/>
          </a:xfrm>
          <a:custGeom>
            <a:avLst/>
            <a:gdLst/>
            <a:ahLst/>
            <a:cxnLst/>
            <a:rect r="r" b="b" t="t" l="l"/>
            <a:pathLst>
              <a:path h="13716849" w="19967835">
                <a:moveTo>
                  <a:pt x="17923082" y="0"/>
                </a:moveTo>
                <a:lnTo>
                  <a:pt x="0" y="3635115"/>
                </a:lnTo>
                <a:lnTo>
                  <a:pt x="2044752" y="13716848"/>
                </a:lnTo>
                <a:lnTo>
                  <a:pt x="19967834" y="10081733"/>
                </a:lnTo>
                <a:lnTo>
                  <a:pt x="17923082" y="0"/>
                </a:lnTo>
                <a:close/>
              </a:path>
            </a:pathLst>
          </a:custGeom>
          <a:blipFill>
            <a:blip r:embed="rId2"/>
            <a:stretch>
              <a:fillRect l="-1391" t="-12916" r="-8439" b="0"/>
            </a:stretch>
          </a:blipFill>
        </p:spPr>
      </p:sp>
      <p:grpSp>
        <p:nvGrpSpPr>
          <p:cNvPr name="Group 3" id="3"/>
          <p:cNvGrpSpPr/>
          <p:nvPr/>
        </p:nvGrpSpPr>
        <p:grpSpPr>
          <a:xfrm rot="0">
            <a:off x="0" y="0"/>
            <a:ext cx="18288000" cy="2891960"/>
            <a:chOff x="0" y="0"/>
            <a:chExt cx="4816593" cy="761668"/>
          </a:xfrm>
        </p:grpSpPr>
        <p:sp>
          <p:nvSpPr>
            <p:cNvPr name="Freeform 4" id="4"/>
            <p:cNvSpPr/>
            <p:nvPr/>
          </p:nvSpPr>
          <p:spPr>
            <a:xfrm flipH="false" flipV="false" rot="0">
              <a:off x="0" y="0"/>
              <a:ext cx="4816592" cy="761668"/>
            </a:xfrm>
            <a:custGeom>
              <a:avLst/>
              <a:gdLst/>
              <a:ahLst/>
              <a:cxnLst/>
              <a:rect r="r" b="b" t="t" l="l"/>
              <a:pathLst>
                <a:path h="761668" w="4816592">
                  <a:moveTo>
                    <a:pt x="0" y="0"/>
                  </a:moveTo>
                  <a:lnTo>
                    <a:pt x="4816592" y="0"/>
                  </a:lnTo>
                  <a:lnTo>
                    <a:pt x="4816592" y="761668"/>
                  </a:lnTo>
                  <a:lnTo>
                    <a:pt x="0" y="761668"/>
                  </a:lnTo>
                  <a:close/>
                </a:path>
              </a:pathLst>
            </a:custGeom>
            <a:solidFill>
              <a:srgbClr val="0E62F2"/>
            </a:solidFill>
          </p:spPr>
        </p:sp>
        <p:sp>
          <p:nvSpPr>
            <p:cNvPr name="TextBox 5" id="5"/>
            <p:cNvSpPr txBox="true"/>
            <p:nvPr/>
          </p:nvSpPr>
          <p:spPr>
            <a:xfrm>
              <a:off x="0" y="-47625"/>
              <a:ext cx="4816593" cy="809293"/>
            </a:xfrm>
            <a:prstGeom prst="rect">
              <a:avLst/>
            </a:prstGeom>
          </p:spPr>
          <p:txBody>
            <a:bodyPr anchor="ctr" rtlCol="false" tIns="50800" lIns="50800" bIns="50800" rIns="50800"/>
            <a:lstStyle/>
            <a:p>
              <a:pPr algn="ctr">
                <a:lnSpc>
                  <a:spcPts val="3258"/>
                </a:lnSpc>
              </a:pPr>
            </a:p>
          </p:txBody>
        </p:sp>
      </p:grpSp>
      <p:grpSp>
        <p:nvGrpSpPr>
          <p:cNvPr name="Group 6" id="6"/>
          <p:cNvGrpSpPr/>
          <p:nvPr/>
        </p:nvGrpSpPr>
        <p:grpSpPr>
          <a:xfrm rot="0">
            <a:off x="4356888" y="-215362"/>
            <a:ext cx="9574225" cy="4787112"/>
            <a:chOff x="0" y="0"/>
            <a:chExt cx="6350000" cy="3175000"/>
          </a:xfrm>
        </p:grpSpPr>
        <p:sp>
          <p:nvSpPr>
            <p:cNvPr name="Freeform 7" id="7"/>
            <p:cNvSpPr/>
            <p:nvPr/>
          </p:nvSpPr>
          <p:spPr>
            <a:xfrm flipH="false" flipV="false" rot="0">
              <a:off x="0" y="0"/>
              <a:ext cx="6350000" cy="3175000"/>
            </a:xfrm>
            <a:custGeom>
              <a:avLst/>
              <a:gdLst/>
              <a:ahLst/>
              <a:cxnLst/>
              <a:rect r="r" b="b" t="t" l="l"/>
              <a:pathLst>
                <a:path h="3175000" w="6350000">
                  <a:moveTo>
                    <a:pt x="3175000" y="3175000"/>
                  </a:moveTo>
                  <a:cubicBezTo>
                    <a:pt x="1421498" y="3175000"/>
                    <a:pt x="0" y="1753502"/>
                    <a:pt x="0" y="0"/>
                  </a:cubicBezTo>
                  <a:lnTo>
                    <a:pt x="6350000" y="0"/>
                  </a:lnTo>
                  <a:cubicBezTo>
                    <a:pt x="6350000" y="1753502"/>
                    <a:pt x="4928502" y="3175000"/>
                    <a:pt x="3175000" y="3175000"/>
                  </a:cubicBezTo>
                  <a:close/>
                </a:path>
              </a:pathLst>
            </a:custGeom>
            <a:blipFill>
              <a:blip r:embed="rId3"/>
              <a:stretch>
                <a:fillRect l="0" t="-16625" r="-10606" b="-30757"/>
              </a:stretch>
            </a:blipFill>
            <a:ln w="190500" cap="sq">
              <a:solidFill>
                <a:srgbClr val="0E62F2"/>
              </a:solidFill>
              <a:prstDash val="solid"/>
              <a:miter/>
            </a:ln>
          </p:spPr>
        </p:sp>
      </p:grpSp>
      <p:sp>
        <p:nvSpPr>
          <p:cNvPr name="Freeform 8" id="8"/>
          <p:cNvSpPr/>
          <p:nvPr/>
        </p:nvSpPr>
        <p:spPr>
          <a:xfrm flipH="false" flipV="false" rot="3441647">
            <a:off x="15731462" y="4847411"/>
            <a:ext cx="6394424" cy="6386431"/>
          </a:xfrm>
          <a:custGeom>
            <a:avLst/>
            <a:gdLst/>
            <a:ahLst/>
            <a:cxnLst/>
            <a:rect r="r" b="b" t="t" l="l"/>
            <a:pathLst>
              <a:path h="6386431" w="6394424">
                <a:moveTo>
                  <a:pt x="0" y="0"/>
                </a:moveTo>
                <a:lnTo>
                  <a:pt x="6394424" y="0"/>
                </a:lnTo>
                <a:lnTo>
                  <a:pt x="6394424" y="6386431"/>
                </a:lnTo>
                <a:lnTo>
                  <a:pt x="0" y="63864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true" flipV="false" rot="-3444000">
            <a:off x="-3838550" y="4847411"/>
            <a:ext cx="6394424" cy="6386431"/>
          </a:xfrm>
          <a:custGeom>
            <a:avLst/>
            <a:gdLst/>
            <a:ahLst/>
            <a:cxnLst/>
            <a:rect r="r" b="b" t="t" l="l"/>
            <a:pathLst>
              <a:path h="6386431" w="6394424">
                <a:moveTo>
                  <a:pt x="6394424" y="0"/>
                </a:moveTo>
                <a:lnTo>
                  <a:pt x="0" y="0"/>
                </a:lnTo>
                <a:lnTo>
                  <a:pt x="0" y="6386431"/>
                </a:lnTo>
                <a:lnTo>
                  <a:pt x="6394424" y="6386431"/>
                </a:lnTo>
                <a:lnTo>
                  <a:pt x="6394424"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0" id="10"/>
          <p:cNvGrpSpPr/>
          <p:nvPr/>
        </p:nvGrpSpPr>
        <p:grpSpPr>
          <a:xfrm rot="0">
            <a:off x="1028700" y="9921148"/>
            <a:ext cx="16230600" cy="3086100"/>
            <a:chOff x="0" y="0"/>
            <a:chExt cx="4274726" cy="812800"/>
          </a:xfrm>
        </p:grpSpPr>
        <p:sp>
          <p:nvSpPr>
            <p:cNvPr name="Freeform 11" id="11"/>
            <p:cNvSpPr/>
            <p:nvPr/>
          </p:nvSpPr>
          <p:spPr>
            <a:xfrm flipH="false" flipV="false" rot="0">
              <a:off x="0" y="0"/>
              <a:ext cx="4274726" cy="812800"/>
            </a:xfrm>
            <a:custGeom>
              <a:avLst/>
              <a:gdLst/>
              <a:ahLst/>
              <a:cxnLst/>
              <a:rect r="r" b="b" t="t" l="l"/>
              <a:pathLst>
                <a:path h="812800" w="4274726">
                  <a:moveTo>
                    <a:pt x="0" y="0"/>
                  </a:moveTo>
                  <a:lnTo>
                    <a:pt x="4274726" y="0"/>
                  </a:lnTo>
                  <a:lnTo>
                    <a:pt x="4274726" y="812800"/>
                  </a:lnTo>
                  <a:lnTo>
                    <a:pt x="0" y="812800"/>
                  </a:lnTo>
                  <a:close/>
                </a:path>
              </a:pathLst>
            </a:custGeom>
            <a:solidFill>
              <a:srgbClr val="0E62F2"/>
            </a:solidFill>
          </p:spPr>
        </p:sp>
        <p:sp>
          <p:nvSpPr>
            <p:cNvPr name="TextBox 12" id="12"/>
            <p:cNvSpPr txBox="true"/>
            <p:nvPr/>
          </p:nvSpPr>
          <p:spPr>
            <a:xfrm>
              <a:off x="0" y="-47625"/>
              <a:ext cx="4274726" cy="860425"/>
            </a:xfrm>
            <a:prstGeom prst="rect">
              <a:avLst/>
            </a:prstGeom>
          </p:spPr>
          <p:txBody>
            <a:bodyPr anchor="ctr" rtlCol="false" tIns="50800" lIns="50800" bIns="50800" rIns="50800"/>
            <a:lstStyle/>
            <a:p>
              <a:pPr algn="ctr">
                <a:lnSpc>
                  <a:spcPts val="3258"/>
                </a:lnSpc>
              </a:pPr>
            </a:p>
          </p:txBody>
        </p:sp>
      </p:grpSp>
      <p:sp>
        <p:nvSpPr>
          <p:cNvPr name="TextBox 13" id="13"/>
          <p:cNvSpPr txBox="true"/>
          <p:nvPr/>
        </p:nvSpPr>
        <p:spPr>
          <a:xfrm rot="0">
            <a:off x="2400694" y="5563318"/>
            <a:ext cx="13486612" cy="1561703"/>
          </a:xfrm>
          <a:prstGeom prst="rect">
            <a:avLst/>
          </a:prstGeom>
        </p:spPr>
        <p:txBody>
          <a:bodyPr anchor="t" rtlCol="false" tIns="0" lIns="0" bIns="0" rIns="0">
            <a:spAutoFit/>
          </a:bodyPr>
          <a:lstStyle/>
          <a:p>
            <a:pPr algn="ctr" marL="0" indent="0" lvl="0">
              <a:lnSpc>
                <a:spcPts val="11987"/>
              </a:lnSpc>
              <a:spcBef>
                <a:spcPct val="0"/>
              </a:spcBef>
            </a:pPr>
            <a:r>
              <a:rPr lang="en-US" b="true" sz="11308">
                <a:solidFill>
                  <a:srgbClr val="004CCF"/>
                </a:solidFill>
                <a:latin typeface="Aileron Ultra-Bold"/>
                <a:ea typeface="Aileron Ultra-Bold"/>
                <a:cs typeface="Aileron Ultra-Bold"/>
                <a:sym typeface="Aileron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86" t="-37583" r="-9579" b="-4754"/>
            </a:stretch>
          </a:blipFill>
        </p:spPr>
      </p:sp>
      <p:sp>
        <p:nvSpPr>
          <p:cNvPr name="Freeform 3" id="3"/>
          <p:cNvSpPr/>
          <p:nvPr/>
        </p:nvSpPr>
        <p:spPr>
          <a:xfrm flipH="false" flipV="false" rot="0">
            <a:off x="-2035574" y="360039"/>
            <a:ext cx="9116678" cy="9082490"/>
          </a:xfrm>
          <a:custGeom>
            <a:avLst/>
            <a:gdLst/>
            <a:ahLst/>
            <a:cxnLst/>
            <a:rect r="r" b="b" t="t" l="l"/>
            <a:pathLst>
              <a:path h="9082490" w="9116678">
                <a:moveTo>
                  <a:pt x="0" y="0"/>
                </a:moveTo>
                <a:lnTo>
                  <a:pt x="9116678" y="0"/>
                </a:lnTo>
                <a:lnTo>
                  <a:pt x="9116678" y="9082490"/>
                </a:lnTo>
                <a:lnTo>
                  <a:pt x="0" y="90824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1176833" y="1588465"/>
            <a:ext cx="7155828" cy="715582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sp>
        <p:nvSpPr>
          <p:cNvPr name="TextBox 6" id="6"/>
          <p:cNvSpPr txBox="true"/>
          <p:nvPr/>
        </p:nvSpPr>
        <p:spPr>
          <a:xfrm rot="0">
            <a:off x="8805378" y="2140585"/>
            <a:ext cx="7727468" cy="1589653"/>
          </a:xfrm>
          <a:prstGeom prst="rect">
            <a:avLst/>
          </a:prstGeom>
        </p:spPr>
        <p:txBody>
          <a:bodyPr anchor="t" rtlCol="false" tIns="0" lIns="0" bIns="0" rIns="0">
            <a:spAutoFit/>
          </a:bodyPr>
          <a:lstStyle/>
          <a:p>
            <a:pPr algn="l">
              <a:lnSpc>
                <a:spcPts val="6185"/>
              </a:lnSpc>
            </a:pPr>
            <a:r>
              <a:rPr lang="en-US" sz="5835" b="true">
                <a:solidFill>
                  <a:srgbClr val="004CCF"/>
                </a:solidFill>
                <a:latin typeface="Aileron Ultra-Bold"/>
                <a:ea typeface="Aileron Ultra-Bold"/>
                <a:cs typeface="Aileron Ultra-Bold"/>
                <a:sym typeface="Aileron Ultra-Bold"/>
              </a:rPr>
              <a:t>POINT </a:t>
            </a:r>
          </a:p>
          <a:p>
            <a:pPr algn="l" marL="0" indent="0" lvl="0">
              <a:lnSpc>
                <a:spcPts val="6185"/>
              </a:lnSpc>
              <a:spcBef>
                <a:spcPct val="0"/>
              </a:spcBef>
            </a:pPr>
            <a:r>
              <a:rPr lang="en-US" b="true" sz="5835">
                <a:solidFill>
                  <a:srgbClr val="004CCF"/>
                </a:solidFill>
                <a:latin typeface="Aileron Ultra-Bold"/>
                <a:ea typeface="Aileron Ultra-Bold"/>
                <a:cs typeface="Aileron Ultra-Bold"/>
                <a:sym typeface="Aileron Ultra-Bold"/>
              </a:rPr>
              <a:t>PEMBAHASAN</a:t>
            </a:r>
          </a:p>
        </p:txBody>
      </p:sp>
      <p:sp>
        <p:nvSpPr>
          <p:cNvPr name="Freeform 7" id="7"/>
          <p:cNvSpPr/>
          <p:nvPr/>
        </p:nvSpPr>
        <p:spPr>
          <a:xfrm flipH="false" flipV="false" rot="0">
            <a:off x="8805378" y="4507050"/>
            <a:ext cx="404095" cy="404095"/>
          </a:xfrm>
          <a:custGeom>
            <a:avLst/>
            <a:gdLst/>
            <a:ahLst/>
            <a:cxnLst/>
            <a:rect r="r" b="b" t="t" l="l"/>
            <a:pathLst>
              <a:path h="404095" w="404095">
                <a:moveTo>
                  <a:pt x="0" y="0"/>
                </a:moveTo>
                <a:lnTo>
                  <a:pt x="404095" y="0"/>
                </a:lnTo>
                <a:lnTo>
                  <a:pt x="404095" y="404095"/>
                </a:lnTo>
                <a:lnTo>
                  <a:pt x="0" y="4040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9413141" y="4393838"/>
            <a:ext cx="7119705" cy="563844"/>
          </a:xfrm>
          <a:prstGeom prst="rect">
            <a:avLst/>
          </a:prstGeom>
        </p:spPr>
        <p:txBody>
          <a:bodyPr anchor="t" rtlCol="false" tIns="0" lIns="0" bIns="0" rIns="0">
            <a:spAutoFit/>
          </a:bodyPr>
          <a:lstStyle/>
          <a:p>
            <a:pPr algn="just">
              <a:lnSpc>
                <a:spcPts val="4594"/>
              </a:lnSpc>
            </a:pPr>
            <a:r>
              <a:rPr lang="en-US" sz="3281" b="true">
                <a:solidFill>
                  <a:srgbClr val="000000"/>
                </a:solidFill>
                <a:latin typeface="Public Sans Bold"/>
                <a:ea typeface="Public Sans Bold"/>
                <a:cs typeface="Public Sans Bold"/>
                <a:sym typeface="Public Sans Bold"/>
              </a:rPr>
              <a:t>Profil Dataset</a:t>
            </a:r>
          </a:p>
        </p:txBody>
      </p:sp>
      <p:sp>
        <p:nvSpPr>
          <p:cNvPr name="Freeform 9" id="9"/>
          <p:cNvSpPr/>
          <p:nvPr/>
        </p:nvSpPr>
        <p:spPr>
          <a:xfrm flipH="false" flipV="false" rot="0">
            <a:off x="8805378" y="5087576"/>
            <a:ext cx="404095" cy="404095"/>
          </a:xfrm>
          <a:custGeom>
            <a:avLst/>
            <a:gdLst/>
            <a:ahLst/>
            <a:cxnLst/>
            <a:rect r="r" b="b" t="t" l="l"/>
            <a:pathLst>
              <a:path h="404095" w="404095">
                <a:moveTo>
                  <a:pt x="0" y="0"/>
                </a:moveTo>
                <a:lnTo>
                  <a:pt x="404095" y="0"/>
                </a:lnTo>
                <a:lnTo>
                  <a:pt x="404095" y="404095"/>
                </a:lnTo>
                <a:lnTo>
                  <a:pt x="0" y="4040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9413141" y="4974364"/>
            <a:ext cx="7119705" cy="563844"/>
          </a:xfrm>
          <a:prstGeom prst="rect">
            <a:avLst/>
          </a:prstGeom>
        </p:spPr>
        <p:txBody>
          <a:bodyPr anchor="t" rtlCol="false" tIns="0" lIns="0" bIns="0" rIns="0">
            <a:spAutoFit/>
          </a:bodyPr>
          <a:lstStyle/>
          <a:p>
            <a:pPr algn="just">
              <a:lnSpc>
                <a:spcPts val="4594"/>
              </a:lnSpc>
            </a:pPr>
            <a:r>
              <a:rPr lang="en-US" sz="3281" b="true">
                <a:solidFill>
                  <a:srgbClr val="000000"/>
                </a:solidFill>
                <a:latin typeface="Public Sans Bold"/>
                <a:ea typeface="Public Sans Bold"/>
                <a:cs typeface="Public Sans Bold"/>
                <a:sym typeface="Public Sans Bold"/>
              </a:rPr>
              <a:t>Rumusan Masalah dan Tujuan</a:t>
            </a:r>
          </a:p>
        </p:txBody>
      </p:sp>
      <p:sp>
        <p:nvSpPr>
          <p:cNvPr name="Freeform 11" id="11"/>
          <p:cNvSpPr/>
          <p:nvPr/>
        </p:nvSpPr>
        <p:spPr>
          <a:xfrm flipH="false" flipV="false" rot="0">
            <a:off x="8805378" y="5670469"/>
            <a:ext cx="404095" cy="404095"/>
          </a:xfrm>
          <a:custGeom>
            <a:avLst/>
            <a:gdLst/>
            <a:ahLst/>
            <a:cxnLst/>
            <a:rect r="r" b="b" t="t" l="l"/>
            <a:pathLst>
              <a:path h="404095" w="404095">
                <a:moveTo>
                  <a:pt x="0" y="0"/>
                </a:moveTo>
                <a:lnTo>
                  <a:pt x="404095" y="0"/>
                </a:lnTo>
                <a:lnTo>
                  <a:pt x="404095" y="404096"/>
                </a:lnTo>
                <a:lnTo>
                  <a:pt x="0" y="4040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9413141" y="5557258"/>
            <a:ext cx="7119705" cy="563844"/>
          </a:xfrm>
          <a:prstGeom prst="rect">
            <a:avLst/>
          </a:prstGeom>
        </p:spPr>
        <p:txBody>
          <a:bodyPr anchor="t" rtlCol="false" tIns="0" lIns="0" bIns="0" rIns="0">
            <a:spAutoFit/>
          </a:bodyPr>
          <a:lstStyle/>
          <a:p>
            <a:pPr algn="just">
              <a:lnSpc>
                <a:spcPts val="4594"/>
              </a:lnSpc>
            </a:pPr>
            <a:r>
              <a:rPr lang="en-US" sz="3281" b="true">
                <a:solidFill>
                  <a:srgbClr val="000000"/>
                </a:solidFill>
                <a:latin typeface="Public Sans Bold"/>
                <a:ea typeface="Public Sans Bold"/>
                <a:cs typeface="Public Sans Bold"/>
                <a:sym typeface="Public Sans Bold"/>
              </a:rPr>
              <a:t>Analisis</a:t>
            </a:r>
          </a:p>
        </p:txBody>
      </p:sp>
      <p:sp>
        <p:nvSpPr>
          <p:cNvPr name="Freeform 13" id="13"/>
          <p:cNvSpPr/>
          <p:nvPr/>
        </p:nvSpPr>
        <p:spPr>
          <a:xfrm flipH="false" flipV="false" rot="0">
            <a:off x="8805378" y="6250995"/>
            <a:ext cx="404095" cy="404095"/>
          </a:xfrm>
          <a:custGeom>
            <a:avLst/>
            <a:gdLst/>
            <a:ahLst/>
            <a:cxnLst/>
            <a:rect r="r" b="b" t="t" l="l"/>
            <a:pathLst>
              <a:path h="404095" w="404095">
                <a:moveTo>
                  <a:pt x="0" y="0"/>
                </a:moveTo>
                <a:lnTo>
                  <a:pt x="404095" y="0"/>
                </a:lnTo>
                <a:lnTo>
                  <a:pt x="404095" y="404095"/>
                </a:lnTo>
                <a:lnTo>
                  <a:pt x="0" y="4040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9413141" y="6137784"/>
            <a:ext cx="7119705" cy="563844"/>
          </a:xfrm>
          <a:prstGeom prst="rect">
            <a:avLst/>
          </a:prstGeom>
        </p:spPr>
        <p:txBody>
          <a:bodyPr anchor="t" rtlCol="false" tIns="0" lIns="0" bIns="0" rIns="0">
            <a:spAutoFit/>
          </a:bodyPr>
          <a:lstStyle/>
          <a:p>
            <a:pPr algn="just">
              <a:lnSpc>
                <a:spcPts val="4594"/>
              </a:lnSpc>
            </a:pPr>
            <a:r>
              <a:rPr lang="en-US" sz="3281" b="true">
                <a:solidFill>
                  <a:srgbClr val="000000"/>
                </a:solidFill>
                <a:latin typeface="Public Sans Bold"/>
                <a:ea typeface="Public Sans Bold"/>
                <a:cs typeface="Public Sans Bold"/>
                <a:sym typeface="Public Sans Bold"/>
              </a:rPr>
              <a:t>Kesimpulan &amp; Insight Bisnis</a:t>
            </a:r>
            <a:r>
              <a:rPr lang="en-US" sz="3281" b="true">
                <a:solidFill>
                  <a:srgbClr val="000000"/>
                </a:solidFill>
                <a:latin typeface="Public Sans Bold"/>
                <a:ea typeface="Public Sans Bold"/>
                <a:cs typeface="Public Sans Bold"/>
                <a:sym typeface="Public Sans Bold"/>
              </a:rPr>
              <a:t> </a:t>
            </a:r>
          </a:p>
        </p:txBody>
      </p:sp>
      <p:grpSp>
        <p:nvGrpSpPr>
          <p:cNvPr name="Group 15" id="15"/>
          <p:cNvGrpSpPr/>
          <p:nvPr/>
        </p:nvGrpSpPr>
        <p:grpSpPr>
          <a:xfrm rot="0">
            <a:off x="3723130" y="8993644"/>
            <a:ext cx="4097355" cy="409735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8" id="18"/>
          <p:cNvGrpSpPr/>
          <p:nvPr/>
        </p:nvGrpSpPr>
        <p:grpSpPr>
          <a:xfrm rot="0">
            <a:off x="6728125" y="8260372"/>
            <a:ext cx="352978" cy="35297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21" id="21"/>
          <p:cNvGrpSpPr/>
          <p:nvPr/>
        </p:nvGrpSpPr>
        <p:grpSpPr>
          <a:xfrm rot="0">
            <a:off x="14862231" y="476229"/>
            <a:ext cx="6410681" cy="921405"/>
            <a:chOff x="0" y="0"/>
            <a:chExt cx="8547575" cy="1228541"/>
          </a:xfrm>
        </p:grpSpPr>
        <p:sp>
          <p:nvSpPr>
            <p:cNvPr name="Freeform 22" id="22"/>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8"/>
              <a:stretch>
                <a:fillRect l="0" t="0" r="0" b="0"/>
              </a:stretch>
            </a:blipFill>
          </p:spPr>
        </p:sp>
        <p:sp>
          <p:nvSpPr>
            <p:cNvPr name="TextBox 23" id="23"/>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395" r="-19706" b="-15902"/>
            </a:stretch>
          </a:blipFill>
        </p:spPr>
      </p:sp>
      <p:grpSp>
        <p:nvGrpSpPr>
          <p:cNvPr name="Group 3" id="3"/>
          <p:cNvGrpSpPr/>
          <p:nvPr/>
        </p:nvGrpSpPr>
        <p:grpSpPr>
          <a:xfrm rot="0">
            <a:off x="10182235" y="-1876733"/>
            <a:ext cx="10566978" cy="10263177"/>
            <a:chOff x="0" y="0"/>
            <a:chExt cx="14089304" cy="13684236"/>
          </a:xfrm>
        </p:grpSpPr>
        <p:sp>
          <p:nvSpPr>
            <p:cNvPr name="Freeform 4" id="4"/>
            <p:cNvSpPr/>
            <p:nvPr/>
          </p:nvSpPr>
          <p:spPr>
            <a:xfrm flipH="true" flipV="false" rot="5400000">
              <a:off x="202534" y="-202534"/>
              <a:ext cx="13684236" cy="14089304"/>
            </a:xfrm>
            <a:custGeom>
              <a:avLst/>
              <a:gdLst/>
              <a:ahLst/>
              <a:cxnLst/>
              <a:rect r="r" b="b" t="t" l="l"/>
              <a:pathLst>
                <a:path h="14089304" w="13684236">
                  <a:moveTo>
                    <a:pt x="13684236" y="0"/>
                  </a:moveTo>
                  <a:lnTo>
                    <a:pt x="0" y="0"/>
                  </a:lnTo>
                  <a:lnTo>
                    <a:pt x="0" y="14089304"/>
                  </a:lnTo>
                  <a:lnTo>
                    <a:pt x="13684236" y="14089304"/>
                  </a:lnTo>
                  <a:lnTo>
                    <a:pt x="136842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882552" y="1516912"/>
              <a:ext cx="10595064" cy="1059506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5919" t="0" r="-4174" b="0"/>
                </a:stretch>
              </a:blipFill>
            </p:spPr>
          </p:sp>
        </p:grpSp>
      </p:grpSp>
      <p:grpSp>
        <p:nvGrpSpPr>
          <p:cNvPr name="Group 7" id="7"/>
          <p:cNvGrpSpPr/>
          <p:nvPr/>
        </p:nvGrpSpPr>
        <p:grpSpPr>
          <a:xfrm rot="0">
            <a:off x="11235853" y="8761730"/>
            <a:ext cx="4097355" cy="409735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0" id="10"/>
          <p:cNvGrpSpPr/>
          <p:nvPr/>
        </p:nvGrpSpPr>
        <p:grpSpPr>
          <a:xfrm rot="0">
            <a:off x="14665921" y="9111630"/>
            <a:ext cx="1008928" cy="100892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3" id="13"/>
          <p:cNvGrpSpPr/>
          <p:nvPr/>
        </p:nvGrpSpPr>
        <p:grpSpPr>
          <a:xfrm rot="0">
            <a:off x="11959371" y="8023941"/>
            <a:ext cx="352978" cy="35297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sp>
        <p:nvSpPr>
          <p:cNvPr name="TextBox 16" id="16"/>
          <p:cNvSpPr txBox="true"/>
          <p:nvPr/>
        </p:nvSpPr>
        <p:spPr>
          <a:xfrm rot="0">
            <a:off x="1028700" y="2474701"/>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Profil Dataset</a:t>
            </a:r>
          </a:p>
        </p:txBody>
      </p:sp>
      <p:sp>
        <p:nvSpPr>
          <p:cNvPr name="TextBox 17" id="17"/>
          <p:cNvSpPr txBox="true"/>
          <p:nvPr/>
        </p:nvSpPr>
        <p:spPr>
          <a:xfrm rot="0">
            <a:off x="1028700" y="3188181"/>
            <a:ext cx="8806694" cy="6458331"/>
          </a:xfrm>
          <a:prstGeom prst="rect">
            <a:avLst/>
          </a:prstGeom>
        </p:spPr>
        <p:txBody>
          <a:bodyPr anchor="t" rtlCol="false" tIns="0" lIns="0" bIns="0" rIns="0">
            <a:spAutoFit/>
          </a:bodyPr>
          <a:lstStyle/>
          <a:p>
            <a:pPr algn="just">
              <a:lnSpc>
                <a:spcPts val="2591"/>
              </a:lnSpc>
            </a:pPr>
            <a:r>
              <a:rPr lang="en-US" sz="1599">
                <a:solidFill>
                  <a:srgbClr val="000000"/>
                </a:solidFill>
                <a:latin typeface="Public Sans"/>
                <a:ea typeface="Public Sans"/>
                <a:cs typeface="Public Sans"/>
                <a:sym typeface="Public Sans"/>
              </a:rPr>
              <a:t>Dataset ini berisi data yang terkait dengan waktu pengantaran makanan dan beberapa fitur yang memengaruhinya. Berikut adalah penjelasan dari setiap kolom dalam dataset:</a:t>
            </a:r>
          </a:p>
          <a:p>
            <a:pPr algn="just">
              <a:lnSpc>
                <a:spcPts val="2591"/>
              </a:lnSpc>
            </a:pPr>
          </a:p>
          <a:p>
            <a:pPr algn="just" marL="345439" indent="-172720" lvl="1">
              <a:lnSpc>
                <a:spcPts val="2591"/>
              </a:lnSpc>
              <a:buAutoNum type="arabicPeriod" startAt="1"/>
            </a:pPr>
            <a:r>
              <a:rPr lang="en-US" b="true" sz="1599">
                <a:solidFill>
                  <a:srgbClr val="000000"/>
                </a:solidFill>
                <a:latin typeface="Public Sans Bold"/>
                <a:ea typeface="Public Sans Bold"/>
                <a:cs typeface="Public Sans Bold"/>
                <a:sym typeface="Public Sans Bold"/>
              </a:rPr>
              <a:t>Order_ID:</a:t>
            </a:r>
            <a:r>
              <a:rPr lang="en-US" sz="1599">
                <a:solidFill>
                  <a:srgbClr val="000000"/>
                </a:solidFill>
                <a:latin typeface="Public Sans"/>
                <a:ea typeface="Public Sans"/>
                <a:cs typeface="Public Sans"/>
                <a:sym typeface="Public Sans"/>
              </a:rPr>
              <a:t> Identifikasi unik untuk setiap pesanan makanan.</a:t>
            </a:r>
          </a:p>
          <a:p>
            <a:pPr algn="just" marL="345439" indent="-172720" lvl="1">
              <a:lnSpc>
                <a:spcPts val="2591"/>
              </a:lnSpc>
              <a:buAutoNum type="arabicPeriod" startAt="1"/>
            </a:pPr>
            <a:r>
              <a:rPr lang="en-US" b="true" sz="1599">
                <a:solidFill>
                  <a:srgbClr val="000000"/>
                </a:solidFill>
                <a:latin typeface="Public Sans Bold"/>
                <a:ea typeface="Public Sans Bold"/>
                <a:cs typeface="Public Sans Bold"/>
                <a:sym typeface="Public Sans Bold"/>
              </a:rPr>
              <a:t>Distance_km: </a:t>
            </a:r>
            <a:r>
              <a:rPr lang="en-US" sz="1599">
                <a:solidFill>
                  <a:srgbClr val="000000"/>
                </a:solidFill>
                <a:latin typeface="Public Sans"/>
                <a:ea typeface="Public Sans"/>
                <a:cs typeface="Public Sans"/>
                <a:sym typeface="Public Sans"/>
              </a:rPr>
              <a:t>Jarak pengantaran makanan dalam kilometer.</a:t>
            </a:r>
          </a:p>
          <a:p>
            <a:pPr algn="just" marL="345439" indent="-172720" lvl="1">
              <a:lnSpc>
                <a:spcPts val="2591"/>
              </a:lnSpc>
              <a:buAutoNum type="arabicPeriod" startAt="1"/>
            </a:pPr>
            <a:r>
              <a:rPr lang="en-US" b="true" sz="1599">
                <a:solidFill>
                  <a:srgbClr val="000000"/>
                </a:solidFill>
                <a:latin typeface="Public Sans Bold"/>
                <a:ea typeface="Public Sans Bold"/>
                <a:cs typeface="Public Sans Bold"/>
                <a:sym typeface="Public Sans Bold"/>
              </a:rPr>
              <a:t>Weather: </a:t>
            </a:r>
            <a:r>
              <a:rPr lang="en-US" sz="1599">
                <a:solidFill>
                  <a:srgbClr val="000000"/>
                </a:solidFill>
                <a:latin typeface="Public Sans"/>
                <a:ea typeface="Public Sans"/>
                <a:cs typeface="Public Sans"/>
                <a:sym typeface="Public Sans"/>
              </a:rPr>
              <a:t>Kondisi cuaca saat pengantaran dilakukan, dengan kategori seperti "Clear", "Windy", "Foggy", "Rainy", dll.</a:t>
            </a:r>
          </a:p>
          <a:p>
            <a:pPr algn="just" marL="345439" indent="-172720" lvl="1">
              <a:lnSpc>
                <a:spcPts val="2591"/>
              </a:lnSpc>
              <a:buAutoNum type="arabicPeriod" startAt="1"/>
            </a:pPr>
            <a:r>
              <a:rPr lang="en-US" b="true" sz="1599">
                <a:solidFill>
                  <a:srgbClr val="000000"/>
                </a:solidFill>
                <a:latin typeface="Public Sans Bold"/>
                <a:ea typeface="Public Sans Bold"/>
                <a:cs typeface="Public Sans Bold"/>
                <a:sym typeface="Public Sans Bold"/>
              </a:rPr>
              <a:t>Traffic_Level:</a:t>
            </a:r>
            <a:r>
              <a:rPr lang="en-US" sz="1599">
                <a:solidFill>
                  <a:srgbClr val="000000"/>
                </a:solidFill>
                <a:latin typeface="Public Sans"/>
                <a:ea typeface="Public Sans"/>
                <a:cs typeface="Public Sans"/>
                <a:sym typeface="Public Sans"/>
              </a:rPr>
              <a:t> Tingkat kemacetan lalu lintas saat pengantaran, dengan kategori seperti "Low", "Medium", dan "High".</a:t>
            </a:r>
          </a:p>
          <a:p>
            <a:pPr algn="just" marL="345439" indent="-172720" lvl="1">
              <a:lnSpc>
                <a:spcPts val="2591"/>
              </a:lnSpc>
              <a:buAutoNum type="arabicPeriod" startAt="1"/>
            </a:pPr>
            <a:r>
              <a:rPr lang="en-US" b="true" sz="1599">
                <a:solidFill>
                  <a:srgbClr val="000000"/>
                </a:solidFill>
                <a:latin typeface="Public Sans Bold"/>
                <a:ea typeface="Public Sans Bold"/>
                <a:cs typeface="Public Sans Bold"/>
                <a:sym typeface="Public Sans Bold"/>
              </a:rPr>
              <a:t>Time_of_Day:</a:t>
            </a:r>
            <a:r>
              <a:rPr lang="en-US" sz="1599">
                <a:solidFill>
                  <a:srgbClr val="000000"/>
                </a:solidFill>
                <a:latin typeface="Public Sans"/>
                <a:ea typeface="Public Sans"/>
                <a:cs typeface="Public Sans"/>
                <a:sym typeface="Public Sans"/>
              </a:rPr>
              <a:t> Waktu pengantaran, dengan kategori seperti "Morning", "Afternoon", "Evening", dan "Night".</a:t>
            </a:r>
          </a:p>
          <a:p>
            <a:pPr algn="just" marL="345439" indent="-172720" lvl="1">
              <a:lnSpc>
                <a:spcPts val="2591"/>
              </a:lnSpc>
              <a:buAutoNum type="arabicPeriod" startAt="1"/>
            </a:pPr>
            <a:r>
              <a:rPr lang="en-US" b="true" sz="1599">
                <a:solidFill>
                  <a:srgbClr val="000000"/>
                </a:solidFill>
                <a:latin typeface="Public Sans Bold"/>
                <a:ea typeface="Public Sans Bold"/>
                <a:cs typeface="Public Sans Bold"/>
                <a:sym typeface="Public Sans Bold"/>
              </a:rPr>
              <a:t>Vehicle_Type:</a:t>
            </a:r>
            <a:r>
              <a:rPr lang="en-US" sz="1599">
                <a:solidFill>
                  <a:srgbClr val="000000"/>
                </a:solidFill>
                <a:latin typeface="Public Sans"/>
                <a:ea typeface="Public Sans"/>
                <a:cs typeface="Public Sans"/>
                <a:sym typeface="Public Sans"/>
              </a:rPr>
              <a:t> Jenis kendaraan yang digunakan untuk pengantaran, dengan kategori seperti "Scooter" dan "Bike".</a:t>
            </a:r>
          </a:p>
          <a:p>
            <a:pPr algn="just" marL="345439" indent="-172720" lvl="1">
              <a:lnSpc>
                <a:spcPts val="2591"/>
              </a:lnSpc>
              <a:buAutoNum type="arabicPeriod" startAt="1"/>
            </a:pPr>
            <a:r>
              <a:rPr lang="en-US" b="true" sz="1599">
                <a:solidFill>
                  <a:srgbClr val="000000"/>
                </a:solidFill>
                <a:latin typeface="Public Sans Bold"/>
                <a:ea typeface="Public Sans Bold"/>
                <a:cs typeface="Public Sans Bold"/>
                <a:sym typeface="Public Sans Bold"/>
              </a:rPr>
              <a:t>Preparation_Time_min:</a:t>
            </a:r>
            <a:r>
              <a:rPr lang="en-US" sz="1599">
                <a:solidFill>
                  <a:srgbClr val="000000"/>
                </a:solidFill>
                <a:latin typeface="Public Sans"/>
                <a:ea typeface="Public Sans"/>
                <a:cs typeface="Public Sans"/>
                <a:sym typeface="Public Sans"/>
              </a:rPr>
              <a:t> Waktu yang dibutuhkan untuk mempersiapkan pesanan makanan sebelum pengantaran.</a:t>
            </a:r>
          </a:p>
          <a:p>
            <a:pPr algn="just" marL="345439" indent="-172720" lvl="1">
              <a:lnSpc>
                <a:spcPts val="2591"/>
              </a:lnSpc>
              <a:buAutoNum type="arabicPeriod" startAt="1"/>
            </a:pPr>
            <a:r>
              <a:rPr lang="en-US" b="true" sz="1599">
                <a:solidFill>
                  <a:srgbClr val="000000"/>
                </a:solidFill>
                <a:latin typeface="Public Sans Bold"/>
                <a:ea typeface="Public Sans Bold"/>
                <a:cs typeface="Public Sans Bold"/>
                <a:sym typeface="Public Sans Bold"/>
              </a:rPr>
              <a:t>Courier_Experience_yrs:</a:t>
            </a:r>
            <a:r>
              <a:rPr lang="en-US" sz="1599">
                <a:solidFill>
                  <a:srgbClr val="000000"/>
                </a:solidFill>
                <a:latin typeface="Public Sans"/>
                <a:ea typeface="Public Sans"/>
                <a:cs typeface="Public Sans"/>
                <a:sym typeface="Public Sans"/>
              </a:rPr>
              <a:t> Pengalaman kurir dalam tahun, menunjukkan berapa lama kurir telah bekerja.</a:t>
            </a:r>
          </a:p>
          <a:p>
            <a:pPr algn="just" marL="345439" indent="-172720" lvl="1">
              <a:lnSpc>
                <a:spcPts val="2591"/>
              </a:lnSpc>
              <a:buAutoNum type="arabicPeriod" startAt="1"/>
            </a:pPr>
            <a:r>
              <a:rPr lang="en-US" b="true" sz="1599">
                <a:solidFill>
                  <a:srgbClr val="000000"/>
                </a:solidFill>
                <a:latin typeface="Public Sans Bold"/>
                <a:ea typeface="Public Sans Bold"/>
                <a:cs typeface="Public Sans Bold"/>
                <a:sym typeface="Public Sans Bold"/>
              </a:rPr>
              <a:t>Delivery_Time_min:</a:t>
            </a:r>
            <a:r>
              <a:rPr lang="en-US" sz="1599">
                <a:solidFill>
                  <a:srgbClr val="000000"/>
                </a:solidFill>
                <a:latin typeface="Public Sans"/>
                <a:ea typeface="Public Sans"/>
                <a:cs typeface="Public Sans"/>
                <a:sym typeface="Public Sans"/>
              </a:rPr>
              <a:t> Waktu yang dibutuhkan untuk mengantarkan makanan dari restoran ke pelanggan dalam menit.</a:t>
            </a:r>
          </a:p>
          <a:p>
            <a:pPr algn="just">
              <a:lnSpc>
                <a:spcPts val="2591"/>
              </a:lnSpc>
            </a:pPr>
          </a:p>
        </p:txBody>
      </p:sp>
      <p:grpSp>
        <p:nvGrpSpPr>
          <p:cNvPr name="Group 18" id="18"/>
          <p:cNvGrpSpPr/>
          <p:nvPr/>
        </p:nvGrpSpPr>
        <p:grpSpPr>
          <a:xfrm rot="0">
            <a:off x="633973" y="773030"/>
            <a:ext cx="6410681" cy="921405"/>
            <a:chOff x="0" y="0"/>
            <a:chExt cx="8547575" cy="1228541"/>
          </a:xfrm>
        </p:grpSpPr>
        <p:sp>
          <p:nvSpPr>
            <p:cNvPr name="Freeform 19" id="19"/>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6"/>
              <a:stretch>
                <a:fillRect l="0" t="0" r="0" b="0"/>
              </a:stretch>
            </a:blipFill>
          </p:spPr>
        </p:sp>
        <p:sp>
          <p:nvSpPr>
            <p:cNvPr name="TextBox 20" id="20"/>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grpSp>
        <p:nvGrpSpPr>
          <p:cNvPr name="Group 3" id="3"/>
          <p:cNvGrpSpPr/>
          <p:nvPr/>
        </p:nvGrpSpPr>
        <p:grpSpPr>
          <a:xfrm rot="0">
            <a:off x="11411774" y="-4958842"/>
            <a:ext cx="13478005" cy="1347800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sp>
        <p:nvSpPr>
          <p:cNvPr name="Freeform 6" id="6"/>
          <p:cNvSpPr/>
          <p:nvPr/>
        </p:nvSpPr>
        <p:spPr>
          <a:xfrm flipH="false" flipV="false" rot="2700000">
            <a:off x="11894848" y="3553131"/>
            <a:ext cx="6562870" cy="6365984"/>
          </a:xfrm>
          <a:custGeom>
            <a:avLst/>
            <a:gdLst/>
            <a:ahLst/>
            <a:cxnLst/>
            <a:rect r="r" b="b" t="t" l="l"/>
            <a:pathLst>
              <a:path h="6365984" w="6562870">
                <a:moveTo>
                  <a:pt x="0" y="0"/>
                </a:moveTo>
                <a:lnTo>
                  <a:pt x="6562870" y="0"/>
                </a:lnTo>
                <a:lnTo>
                  <a:pt x="6562870" y="6365984"/>
                </a:lnTo>
                <a:lnTo>
                  <a:pt x="0" y="63659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2637812" y="4313087"/>
            <a:ext cx="5115599" cy="511559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4906" t="0" r="-24906" b="0"/>
              </a:stretch>
            </a:blipFill>
          </p:spPr>
        </p:sp>
      </p:grpSp>
      <p:sp>
        <p:nvSpPr>
          <p:cNvPr name="TextBox 9" id="9"/>
          <p:cNvSpPr txBox="true"/>
          <p:nvPr/>
        </p:nvSpPr>
        <p:spPr>
          <a:xfrm rot="0">
            <a:off x="1028700" y="3353920"/>
            <a:ext cx="9053204" cy="1489710"/>
          </a:xfrm>
          <a:prstGeom prst="rect">
            <a:avLst/>
          </a:prstGeom>
        </p:spPr>
        <p:txBody>
          <a:bodyPr anchor="t" rtlCol="false" tIns="0" lIns="0" bIns="0" rIns="0">
            <a:spAutoFit/>
          </a:bodyPr>
          <a:lstStyle/>
          <a:p>
            <a:pPr algn="just">
              <a:lnSpc>
                <a:spcPts val="2939"/>
              </a:lnSpc>
            </a:pPr>
            <a:r>
              <a:rPr lang="en-US" b="true" sz="2099" i="true">
                <a:solidFill>
                  <a:srgbClr val="000000"/>
                </a:solidFill>
                <a:latin typeface="Public Sans Bold Italics"/>
                <a:ea typeface="Public Sans Bold Italics"/>
                <a:cs typeface="Public Sans Bold Italics"/>
                <a:sym typeface="Public Sans Bold Italics"/>
              </a:rPr>
              <a:t>"Bagaimana faktor-faktor seperti jarak pengantaran, kondisi lalu lintas, cuaca, jenis kendaraan, waktu pengantaran, pengalaman kurir, dan waktu persiapan makanan mempengaruhi waktu pengiriman dalam sistem pengantaran makanan ?"</a:t>
            </a:r>
          </a:p>
        </p:txBody>
      </p:sp>
      <p:sp>
        <p:nvSpPr>
          <p:cNvPr name="TextBox 10" id="10"/>
          <p:cNvSpPr txBox="true"/>
          <p:nvPr/>
        </p:nvSpPr>
        <p:spPr>
          <a:xfrm rot="0">
            <a:off x="1028700" y="5891022"/>
            <a:ext cx="9053204" cy="3812667"/>
          </a:xfrm>
          <a:prstGeom prst="rect">
            <a:avLst/>
          </a:prstGeom>
        </p:spPr>
        <p:txBody>
          <a:bodyPr anchor="t" rtlCol="false" tIns="0" lIns="0" bIns="0" rIns="0">
            <a:spAutoFit/>
          </a:bodyPr>
          <a:lstStyle/>
          <a:p>
            <a:pPr algn="just">
              <a:lnSpc>
                <a:spcPts val="3024"/>
              </a:lnSpc>
            </a:pPr>
          </a:p>
          <a:p>
            <a:pPr algn="just" marL="453390" indent="-226695" lvl="1">
              <a:lnSpc>
                <a:spcPts val="3024"/>
              </a:lnSpc>
              <a:buAutoNum type="arabicPeriod" startAt="1"/>
            </a:pPr>
            <a:r>
              <a:rPr lang="en-US" sz="2100">
                <a:solidFill>
                  <a:srgbClr val="000000"/>
                </a:solidFill>
                <a:latin typeface="Public Sans"/>
                <a:ea typeface="Public Sans"/>
                <a:cs typeface="Public Sans"/>
                <a:sym typeface="Public Sans"/>
              </a:rPr>
              <a:t>Membangun model untuk memprediksi waktu pengiriman berdasarkan faktor-faktor yang diduga mempengaruhi seperti jarak pengantaran, kondisi lalu lintas, cuaca, jenis kendaraan, waktu pengantaran, pengalaman kurir, dan waktu persiapan makanan.</a:t>
            </a:r>
          </a:p>
          <a:p>
            <a:pPr algn="just" marL="453390" indent="-226695" lvl="1">
              <a:lnSpc>
                <a:spcPts val="3024"/>
              </a:lnSpc>
              <a:buAutoNum type="arabicPeriod" startAt="1"/>
            </a:pPr>
            <a:r>
              <a:rPr lang="en-US" sz="2100">
                <a:solidFill>
                  <a:srgbClr val="000000"/>
                </a:solidFill>
                <a:latin typeface="Public Sans"/>
                <a:ea typeface="Public Sans"/>
                <a:cs typeface="Public Sans"/>
                <a:sym typeface="Public Sans"/>
              </a:rPr>
              <a:t>Memberikan wawasan untuk meningkatkan efisiensi sistem pengiriman, misalnya, dengan meminimalkan waktu pengiriman atau mengoptimalkan alokasi kendaraan dan kurir berdasarkan kondisi tertentu.</a:t>
            </a:r>
          </a:p>
          <a:p>
            <a:pPr algn="just">
              <a:lnSpc>
                <a:spcPts val="3024"/>
              </a:lnSpc>
            </a:pPr>
          </a:p>
        </p:txBody>
      </p:sp>
      <p:sp>
        <p:nvSpPr>
          <p:cNvPr name="TextBox 11" id="11"/>
          <p:cNvSpPr txBox="true"/>
          <p:nvPr/>
        </p:nvSpPr>
        <p:spPr>
          <a:xfrm rot="0">
            <a:off x="1028700" y="2474701"/>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Rumusan Masalah</a:t>
            </a:r>
          </a:p>
        </p:txBody>
      </p:sp>
      <p:sp>
        <p:nvSpPr>
          <p:cNvPr name="TextBox 12" id="12"/>
          <p:cNvSpPr txBox="true"/>
          <p:nvPr/>
        </p:nvSpPr>
        <p:spPr>
          <a:xfrm rot="0">
            <a:off x="1028700" y="5491817"/>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Tujuan</a:t>
            </a:r>
          </a:p>
        </p:txBody>
      </p:sp>
      <p:grpSp>
        <p:nvGrpSpPr>
          <p:cNvPr name="Group 13" id="13"/>
          <p:cNvGrpSpPr/>
          <p:nvPr/>
        </p:nvGrpSpPr>
        <p:grpSpPr>
          <a:xfrm rot="0">
            <a:off x="633973" y="773030"/>
            <a:ext cx="6410681" cy="921405"/>
            <a:chOff x="0" y="0"/>
            <a:chExt cx="8547575" cy="1228541"/>
          </a:xfrm>
        </p:grpSpPr>
        <p:sp>
          <p:nvSpPr>
            <p:cNvPr name="Freeform 14" id="14"/>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6"/>
              <a:stretch>
                <a:fillRect l="0" t="0" r="0" b="0"/>
              </a:stretch>
            </a:blipFill>
          </p:spPr>
        </p:sp>
        <p:sp>
          <p:nvSpPr>
            <p:cNvPr name="TextBox 15" id="15"/>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grpSp>
        <p:nvGrpSpPr>
          <p:cNvPr name="Group 3" id="3"/>
          <p:cNvGrpSpPr/>
          <p:nvPr/>
        </p:nvGrpSpPr>
        <p:grpSpPr>
          <a:xfrm rot="0">
            <a:off x="850997" y="730646"/>
            <a:ext cx="6410681" cy="921405"/>
            <a:chOff x="0" y="0"/>
            <a:chExt cx="8547575" cy="1228541"/>
          </a:xfrm>
        </p:grpSpPr>
        <p:sp>
          <p:nvSpPr>
            <p:cNvPr name="Freeform 4" id="4"/>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3"/>
              <a:stretch>
                <a:fillRect l="0" t="0" r="0" b="0"/>
              </a:stretch>
            </a:blipFill>
          </p:spPr>
        </p:sp>
        <p:sp>
          <p:nvSpPr>
            <p:cNvPr name="TextBox 5" id="5"/>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
        <p:nvSpPr>
          <p:cNvPr name="Freeform 6" id="6"/>
          <p:cNvSpPr/>
          <p:nvPr/>
        </p:nvSpPr>
        <p:spPr>
          <a:xfrm flipH="false" flipV="false" rot="0">
            <a:off x="8966196" y="2512105"/>
            <a:ext cx="9549401" cy="7006873"/>
          </a:xfrm>
          <a:custGeom>
            <a:avLst/>
            <a:gdLst/>
            <a:ahLst/>
            <a:cxnLst/>
            <a:rect r="r" b="b" t="t" l="l"/>
            <a:pathLst>
              <a:path h="7006873" w="9549401">
                <a:moveTo>
                  <a:pt x="0" y="0"/>
                </a:moveTo>
                <a:lnTo>
                  <a:pt x="9549401" y="0"/>
                </a:lnTo>
                <a:lnTo>
                  <a:pt x="9549401" y="7006873"/>
                </a:lnTo>
                <a:lnTo>
                  <a:pt x="0" y="7006873"/>
                </a:lnTo>
                <a:lnTo>
                  <a:pt x="0" y="0"/>
                </a:lnTo>
                <a:close/>
              </a:path>
            </a:pathLst>
          </a:custGeom>
          <a:blipFill>
            <a:blip r:embed="rId4"/>
            <a:stretch>
              <a:fillRect l="0" t="0" r="0" b="0"/>
            </a:stretch>
          </a:blipFill>
        </p:spPr>
      </p:sp>
      <p:sp>
        <p:nvSpPr>
          <p:cNvPr name="TextBox 7" id="7"/>
          <p:cNvSpPr txBox="true"/>
          <p:nvPr/>
        </p:nvSpPr>
        <p:spPr>
          <a:xfrm rot="0">
            <a:off x="12140811" y="787796"/>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Analisis</a:t>
            </a:r>
          </a:p>
        </p:txBody>
      </p:sp>
      <p:sp>
        <p:nvSpPr>
          <p:cNvPr name="TextBox 8" id="8"/>
          <p:cNvSpPr txBox="true"/>
          <p:nvPr/>
        </p:nvSpPr>
        <p:spPr>
          <a:xfrm rot="0">
            <a:off x="12140811" y="1310776"/>
            <a:ext cx="9053204" cy="375285"/>
          </a:xfrm>
          <a:prstGeom prst="rect">
            <a:avLst/>
          </a:prstGeom>
        </p:spPr>
        <p:txBody>
          <a:bodyPr anchor="t" rtlCol="false" tIns="0" lIns="0" bIns="0" rIns="0">
            <a:spAutoFit/>
          </a:bodyPr>
          <a:lstStyle/>
          <a:p>
            <a:pPr algn="just">
              <a:lnSpc>
                <a:spcPts val="2939"/>
              </a:lnSpc>
            </a:pPr>
            <a:r>
              <a:rPr lang="en-US" sz="2099" b="true">
                <a:solidFill>
                  <a:srgbClr val="000000"/>
                </a:solidFill>
                <a:latin typeface="Public Sans Bold"/>
                <a:ea typeface="Public Sans Bold"/>
                <a:cs typeface="Public Sans Bold"/>
                <a:sym typeface="Public Sans Bold"/>
              </a:rPr>
              <a:t>Exploratory Data Analysis (EDA)</a:t>
            </a:r>
          </a:p>
        </p:txBody>
      </p:sp>
      <p:sp>
        <p:nvSpPr>
          <p:cNvPr name="TextBox 9" id="9"/>
          <p:cNvSpPr txBox="true"/>
          <p:nvPr/>
        </p:nvSpPr>
        <p:spPr>
          <a:xfrm rot="0">
            <a:off x="1224505" y="3788728"/>
            <a:ext cx="7290126" cy="3873500"/>
          </a:xfrm>
          <a:prstGeom prst="rect">
            <a:avLst/>
          </a:prstGeom>
        </p:spPr>
        <p:txBody>
          <a:bodyPr anchor="t" rtlCol="false" tIns="0" lIns="0" bIns="0" rIns="0">
            <a:spAutoFit/>
          </a:bodyPr>
          <a:lstStyle/>
          <a:p>
            <a:pPr algn="just">
              <a:lnSpc>
                <a:spcPts val="2799"/>
              </a:lnSpc>
            </a:pPr>
            <a:r>
              <a:rPr lang="en-US" b="true" sz="1999" i="true">
                <a:solidFill>
                  <a:srgbClr val="000000"/>
                </a:solidFill>
                <a:latin typeface="Public Sans Bold Italics"/>
                <a:ea typeface="Public Sans Bold Italics"/>
                <a:cs typeface="Public Sans Bold Italics"/>
                <a:sym typeface="Public Sans Bold Italics"/>
              </a:rPr>
              <a:t>Heatmap ini memberikan gambaran yang jelas bahwa jarak pengiriman adalah faktor utama dalam menentukan waktu pengiriman, dengan waktu persiapan dan lalu lintas juga berkontribusi secara signifikan. </a:t>
            </a:r>
          </a:p>
          <a:p>
            <a:pPr algn="just">
              <a:lnSpc>
                <a:spcPts val="2799"/>
              </a:lnSpc>
            </a:pPr>
          </a:p>
          <a:p>
            <a:pPr algn="just">
              <a:lnSpc>
                <a:spcPts val="2799"/>
              </a:lnSpc>
            </a:pPr>
            <a:r>
              <a:rPr lang="en-US" b="true" sz="1999" i="true">
                <a:solidFill>
                  <a:srgbClr val="000000"/>
                </a:solidFill>
                <a:latin typeface="Public Sans Bold Italics"/>
                <a:ea typeface="Public Sans Bold Italics"/>
                <a:cs typeface="Public Sans Bold Italics"/>
                <a:sym typeface="Public Sans Bold Italics"/>
              </a:rPr>
              <a:t>Perusahaan dapat fokus pada optimasi rute dan waktu persiapan untuk meningkatkan kecepatan pengiriman dan memanfaatkan informasi lalu lintas dan cuaca untuk mengurangi ketidakpastian dalam estimasi waktu pengiriman</a:t>
            </a:r>
          </a:p>
          <a:p>
            <a:pPr algn="just">
              <a:lnSpc>
                <a:spcPts val="27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grpSp>
        <p:nvGrpSpPr>
          <p:cNvPr name="Group 3" id="3"/>
          <p:cNvGrpSpPr/>
          <p:nvPr/>
        </p:nvGrpSpPr>
        <p:grpSpPr>
          <a:xfrm rot="0">
            <a:off x="850997" y="730646"/>
            <a:ext cx="6410681" cy="921405"/>
            <a:chOff x="0" y="0"/>
            <a:chExt cx="8547575" cy="1228541"/>
          </a:xfrm>
        </p:grpSpPr>
        <p:sp>
          <p:nvSpPr>
            <p:cNvPr name="Freeform 4" id="4"/>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3"/>
              <a:stretch>
                <a:fillRect l="0" t="0" r="0" b="0"/>
              </a:stretch>
            </a:blipFill>
          </p:spPr>
        </p:sp>
        <p:sp>
          <p:nvSpPr>
            <p:cNvPr name="TextBox 5" id="5"/>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
        <p:nvSpPr>
          <p:cNvPr name="TextBox 6" id="6"/>
          <p:cNvSpPr txBox="true"/>
          <p:nvPr/>
        </p:nvSpPr>
        <p:spPr>
          <a:xfrm rot="0">
            <a:off x="1028700" y="5262230"/>
            <a:ext cx="7151077" cy="3128772"/>
          </a:xfrm>
          <a:prstGeom prst="rect">
            <a:avLst/>
          </a:prstGeom>
        </p:spPr>
        <p:txBody>
          <a:bodyPr anchor="t" rtlCol="false" tIns="0" lIns="0" bIns="0" rIns="0">
            <a:spAutoFit/>
          </a:bodyPr>
          <a:lstStyle/>
          <a:p>
            <a:pPr algn="just" marL="259080" indent="-129540" lvl="1">
              <a:lnSpc>
                <a:spcPts val="2304"/>
              </a:lnSpc>
              <a:buFont typeface="Arial"/>
              <a:buChar char="•"/>
            </a:pPr>
            <a:r>
              <a:rPr lang="en-US" sz="1200">
                <a:solidFill>
                  <a:srgbClr val="000000"/>
                </a:solidFill>
                <a:latin typeface="Public Sans"/>
                <a:ea typeface="Public Sans"/>
                <a:cs typeface="Public Sans"/>
                <a:sym typeface="Public Sans"/>
              </a:rPr>
              <a:t>Pola Distribusi: Distribusi waktu pengantaran makanan cenderung normal atau hampir simetris dengan puncak pada rentang 40-60 menit. Ini menunjukkan bahwa sebagian besar pengiriman selesai dalam rentang waktu tersebut.</a:t>
            </a:r>
          </a:p>
          <a:p>
            <a:pPr algn="just" marL="259080" indent="-129540" lvl="1">
              <a:lnSpc>
                <a:spcPts val="2304"/>
              </a:lnSpc>
              <a:buFont typeface="Arial"/>
              <a:buChar char="•"/>
            </a:pPr>
            <a:r>
              <a:rPr lang="en-US" sz="1200">
                <a:solidFill>
                  <a:srgbClr val="000000"/>
                </a:solidFill>
                <a:latin typeface="Public Sans"/>
                <a:ea typeface="Public Sans"/>
                <a:cs typeface="Public Sans"/>
                <a:sym typeface="Public Sans"/>
              </a:rPr>
              <a:t>Jumlah Pengiriman pada Waktu Rata-Rata: Mayoritas pengiriman terjadi dalam rentang waktu sekitar 50-70 menit, dengan beberapa fluktuasi, yang mengindikasikan bahwa waktu pengiriman rata-rata biasanya berada di sekitar angka tersebut.</a:t>
            </a:r>
          </a:p>
          <a:p>
            <a:pPr algn="just" marL="259080" indent="-129540" lvl="1">
              <a:lnSpc>
                <a:spcPts val="2304"/>
              </a:lnSpc>
              <a:buFont typeface="Arial"/>
              <a:buChar char="•"/>
            </a:pPr>
            <a:r>
              <a:rPr lang="en-US" sz="1200">
                <a:solidFill>
                  <a:srgbClr val="000000"/>
                </a:solidFill>
                <a:latin typeface="Public Sans"/>
                <a:ea typeface="Public Sans"/>
                <a:cs typeface="Public Sans"/>
                <a:sym typeface="Public Sans"/>
              </a:rPr>
              <a:t>Outliers: Ada outliers atau pengiriman yang lebih lama, terutama di sisi kanan histogram, di atas 100 menit. Ini menunjukkan bahwa ada beberapa pengiriman yang memerlukan waktu lebih lama dari biasanya. Hal ini bisa disebabkan oleh berbagai faktor, seperti kemacetan lalu lintas, kondisi cuaca buruk, atau masalah operasional.</a:t>
            </a:r>
          </a:p>
          <a:p>
            <a:pPr algn="just">
              <a:lnSpc>
                <a:spcPts val="2304"/>
              </a:lnSpc>
            </a:pPr>
          </a:p>
        </p:txBody>
      </p:sp>
      <p:sp>
        <p:nvSpPr>
          <p:cNvPr name="TextBox 7" id="7"/>
          <p:cNvSpPr txBox="true"/>
          <p:nvPr/>
        </p:nvSpPr>
        <p:spPr>
          <a:xfrm rot="0">
            <a:off x="1104900" y="3347266"/>
            <a:ext cx="7074877" cy="1406526"/>
          </a:xfrm>
          <a:prstGeom prst="rect">
            <a:avLst/>
          </a:prstGeom>
        </p:spPr>
        <p:txBody>
          <a:bodyPr anchor="t" rtlCol="false" tIns="0" lIns="0" bIns="0" rIns="0">
            <a:spAutoFit/>
          </a:bodyPr>
          <a:lstStyle/>
          <a:p>
            <a:pPr algn="just">
              <a:lnSpc>
                <a:spcPts val="2799"/>
              </a:lnSpc>
            </a:pPr>
            <a:r>
              <a:rPr lang="en-US" b="true" sz="1999" i="true">
                <a:solidFill>
                  <a:srgbClr val="000000"/>
                </a:solidFill>
                <a:latin typeface="Public Sans Bold Italics"/>
                <a:ea typeface="Public Sans Bold Italics"/>
                <a:cs typeface="Public Sans Bold Italics"/>
                <a:sym typeface="Public Sans Bold Italics"/>
              </a:rPr>
              <a:t>Distribusi ini memberikan gambaran yang jelas bahwa pengantaran makanan pada umumnya cukup cepat, namun ada beberapa faktor yang menyebabkan pengantaran menjadi lebih lama yang perlu dioptimalkan lebih lanjut.</a:t>
            </a:r>
          </a:p>
        </p:txBody>
      </p:sp>
      <p:sp>
        <p:nvSpPr>
          <p:cNvPr name="Freeform 8" id="8"/>
          <p:cNvSpPr/>
          <p:nvPr/>
        </p:nvSpPr>
        <p:spPr>
          <a:xfrm flipH="false" flipV="false" rot="0">
            <a:off x="9803482" y="3950771"/>
            <a:ext cx="7827407" cy="3884351"/>
          </a:xfrm>
          <a:custGeom>
            <a:avLst/>
            <a:gdLst/>
            <a:ahLst/>
            <a:cxnLst/>
            <a:rect r="r" b="b" t="t" l="l"/>
            <a:pathLst>
              <a:path h="3884351" w="7827407">
                <a:moveTo>
                  <a:pt x="0" y="0"/>
                </a:moveTo>
                <a:lnTo>
                  <a:pt x="7827407" y="0"/>
                </a:lnTo>
                <a:lnTo>
                  <a:pt x="7827407" y="3884351"/>
                </a:lnTo>
                <a:lnTo>
                  <a:pt x="0" y="3884351"/>
                </a:lnTo>
                <a:lnTo>
                  <a:pt x="0" y="0"/>
                </a:lnTo>
                <a:close/>
              </a:path>
            </a:pathLst>
          </a:custGeom>
          <a:blipFill>
            <a:blip r:embed="rId4">
              <a:alphaModFix amt="18999"/>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386191" y="2084485"/>
            <a:ext cx="10071965" cy="7616924"/>
          </a:xfrm>
          <a:custGeom>
            <a:avLst/>
            <a:gdLst/>
            <a:ahLst/>
            <a:cxnLst/>
            <a:rect r="r" b="b" t="t" l="l"/>
            <a:pathLst>
              <a:path h="7616924" w="10071965">
                <a:moveTo>
                  <a:pt x="0" y="0"/>
                </a:moveTo>
                <a:lnTo>
                  <a:pt x="10071965" y="0"/>
                </a:lnTo>
                <a:lnTo>
                  <a:pt x="10071965" y="7616924"/>
                </a:lnTo>
                <a:lnTo>
                  <a:pt x="0" y="7616924"/>
                </a:lnTo>
                <a:lnTo>
                  <a:pt x="0" y="0"/>
                </a:lnTo>
                <a:close/>
              </a:path>
            </a:pathLst>
          </a:custGeom>
          <a:blipFill>
            <a:blip r:embed="rId6"/>
            <a:stretch>
              <a:fillRect l="0" t="0" r="0" b="0"/>
            </a:stretch>
          </a:blipFill>
        </p:spPr>
      </p:sp>
      <p:sp>
        <p:nvSpPr>
          <p:cNvPr name="TextBox 10" id="10"/>
          <p:cNvSpPr txBox="true"/>
          <p:nvPr/>
        </p:nvSpPr>
        <p:spPr>
          <a:xfrm rot="0">
            <a:off x="12140811" y="787796"/>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Analisis</a:t>
            </a:r>
          </a:p>
        </p:txBody>
      </p:sp>
      <p:sp>
        <p:nvSpPr>
          <p:cNvPr name="TextBox 11" id="11"/>
          <p:cNvSpPr txBox="true"/>
          <p:nvPr/>
        </p:nvSpPr>
        <p:spPr>
          <a:xfrm rot="0">
            <a:off x="12140811" y="1310776"/>
            <a:ext cx="9053204" cy="375285"/>
          </a:xfrm>
          <a:prstGeom prst="rect">
            <a:avLst/>
          </a:prstGeom>
        </p:spPr>
        <p:txBody>
          <a:bodyPr anchor="t" rtlCol="false" tIns="0" lIns="0" bIns="0" rIns="0">
            <a:spAutoFit/>
          </a:bodyPr>
          <a:lstStyle/>
          <a:p>
            <a:pPr algn="just">
              <a:lnSpc>
                <a:spcPts val="2939"/>
              </a:lnSpc>
            </a:pPr>
            <a:r>
              <a:rPr lang="en-US" sz="2099" b="true">
                <a:solidFill>
                  <a:srgbClr val="000000"/>
                </a:solidFill>
                <a:latin typeface="Public Sans Bold"/>
                <a:ea typeface="Public Sans Bold"/>
                <a:cs typeface="Public Sans Bold"/>
                <a:sym typeface="Public Sans Bold"/>
              </a:rPr>
              <a:t>Exploratory Data Analysis (EDA)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grpSp>
        <p:nvGrpSpPr>
          <p:cNvPr name="Group 3" id="3"/>
          <p:cNvGrpSpPr/>
          <p:nvPr/>
        </p:nvGrpSpPr>
        <p:grpSpPr>
          <a:xfrm rot="0">
            <a:off x="850997" y="730646"/>
            <a:ext cx="6410681" cy="921405"/>
            <a:chOff x="0" y="0"/>
            <a:chExt cx="8547575" cy="1228541"/>
          </a:xfrm>
        </p:grpSpPr>
        <p:sp>
          <p:nvSpPr>
            <p:cNvPr name="Freeform 4" id="4"/>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3"/>
              <a:stretch>
                <a:fillRect l="0" t="0" r="0" b="0"/>
              </a:stretch>
            </a:blipFill>
          </p:spPr>
        </p:sp>
        <p:sp>
          <p:nvSpPr>
            <p:cNvPr name="TextBox 5" id="5"/>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
        <p:nvSpPr>
          <p:cNvPr name="TextBox 6" id="6"/>
          <p:cNvSpPr txBox="true"/>
          <p:nvPr/>
        </p:nvSpPr>
        <p:spPr>
          <a:xfrm rot="0">
            <a:off x="1202802" y="5654725"/>
            <a:ext cx="6771043" cy="2271522"/>
          </a:xfrm>
          <a:prstGeom prst="rect">
            <a:avLst/>
          </a:prstGeom>
        </p:spPr>
        <p:txBody>
          <a:bodyPr anchor="t" rtlCol="false" tIns="0" lIns="0" bIns="0" rIns="0">
            <a:spAutoFit/>
          </a:bodyPr>
          <a:lstStyle/>
          <a:p>
            <a:pPr algn="just" marL="259080" indent="-129540" lvl="1">
              <a:lnSpc>
                <a:spcPts val="2304"/>
              </a:lnSpc>
              <a:buFont typeface="Arial"/>
              <a:buChar char="•"/>
            </a:pPr>
            <a:r>
              <a:rPr lang="en-US" sz="1200">
                <a:solidFill>
                  <a:srgbClr val="000000"/>
                </a:solidFill>
                <a:latin typeface="Public Sans"/>
                <a:ea typeface="Public Sans"/>
                <a:cs typeface="Public Sans"/>
                <a:sym typeface="Public Sans"/>
              </a:rPr>
              <a:t>Hubungan Positif yang Kuat: Semakin jauh jarak pengiriman, semakin lama waktu yang dibutuhkan, menunjukkan jarak adalah faktor utama dalam waktu pengiriman.</a:t>
            </a:r>
          </a:p>
          <a:p>
            <a:pPr algn="just" marL="259080" indent="-129540" lvl="1">
              <a:lnSpc>
                <a:spcPts val="2304"/>
              </a:lnSpc>
              <a:buFont typeface="Arial"/>
              <a:buChar char="•"/>
            </a:pPr>
            <a:r>
              <a:rPr lang="en-US" sz="1200">
                <a:solidFill>
                  <a:srgbClr val="000000"/>
                </a:solidFill>
                <a:latin typeface="Public Sans"/>
                <a:ea typeface="Public Sans"/>
                <a:cs typeface="Public Sans"/>
                <a:sym typeface="Public Sans"/>
              </a:rPr>
              <a:t>Konsistensi Tren: Secara umum, semakin jauh jarak, semakin lama waktu pengiriman, sesuai dengan analisis sebelumnya.</a:t>
            </a:r>
          </a:p>
          <a:p>
            <a:pPr algn="just" marL="259080" indent="-129540" lvl="1">
              <a:lnSpc>
                <a:spcPts val="2304"/>
              </a:lnSpc>
              <a:buFont typeface="Arial"/>
              <a:buChar char="•"/>
            </a:pPr>
            <a:r>
              <a:rPr lang="en-US" sz="1200">
                <a:solidFill>
                  <a:srgbClr val="000000"/>
                </a:solidFill>
                <a:latin typeface="Public Sans"/>
                <a:ea typeface="Public Sans"/>
                <a:cs typeface="Public Sans"/>
                <a:sym typeface="Public Sans"/>
              </a:rPr>
              <a:t>Fluktuasi di Jarak Pendek: Pada jarak kurang dari 5 km, waktu pengiriman lebih bervariasi, dipengaruhi oleh faktor lain seperti lalu lintas, waktu, atau operasional.</a:t>
            </a:r>
          </a:p>
          <a:p>
            <a:pPr algn="just" marL="259080" indent="-129540" lvl="1">
              <a:lnSpc>
                <a:spcPts val="2304"/>
              </a:lnSpc>
              <a:buFont typeface="Arial"/>
              <a:buChar char="•"/>
            </a:pPr>
            <a:r>
              <a:rPr lang="en-US" sz="1200">
                <a:solidFill>
                  <a:srgbClr val="000000"/>
                </a:solidFill>
                <a:latin typeface="Public Sans"/>
                <a:ea typeface="Public Sans"/>
                <a:cs typeface="Public Sans"/>
                <a:sym typeface="Public Sans"/>
              </a:rPr>
              <a:t>Konsistensi di Jarak Jauh: Pada jarak lebih dari 10 km, waktu pengiriman lebih konsisten, meskipun kondisi eksternal masih bisa mempengaruhi.</a:t>
            </a:r>
          </a:p>
        </p:txBody>
      </p:sp>
      <p:sp>
        <p:nvSpPr>
          <p:cNvPr name="TextBox 7" id="7"/>
          <p:cNvSpPr txBox="true"/>
          <p:nvPr/>
        </p:nvSpPr>
        <p:spPr>
          <a:xfrm rot="0">
            <a:off x="1202802" y="3224130"/>
            <a:ext cx="6771043" cy="1758951"/>
          </a:xfrm>
          <a:prstGeom prst="rect">
            <a:avLst/>
          </a:prstGeom>
        </p:spPr>
        <p:txBody>
          <a:bodyPr anchor="t" rtlCol="false" tIns="0" lIns="0" bIns="0" rIns="0">
            <a:spAutoFit/>
          </a:bodyPr>
          <a:lstStyle/>
          <a:p>
            <a:pPr algn="just">
              <a:lnSpc>
                <a:spcPts val="2799"/>
              </a:lnSpc>
            </a:pPr>
            <a:r>
              <a:rPr lang="en-US" b="true" sz="1999" i="true">
                <a:solidFill>
                  <a:srgbClr val="000000"/>
                </a:solidFill>
                <a:latin typeface="Public Sans Bold Italics"/>
                <a:ea typeface="Public Sans Bold Italics"/>
                <a:cs typeface="Public Sans Bold Italics"/>
                <a:sym typeface="Public Sans Bold Italics"/>
              </a:rPr>
              <a:t>Secara keseluruhan, gambar ini menunjukkan bahwa jarak pengiriman adalah faktor dominan yang mempengaruhi waktu pengiriman, dengan pengantaran jarak pendek yang lebih berfluktuasi dan jarak jauh yang lebih konsisten.</a:t>
            </a:r>
          </a:p>
        </p:txBody>
      </p:sp>
      <p:sp>
        <p:nvSpPr>
          <p:cNvPr name="Freeform 8" id="8"/>
          <p:cNvSpPr/>
          <p:nvPr/>
        </p:nvSpPr>
        <p:spPr>
          <a:xfrm flipH="false" flipV="false" rot="0">
            <a:off x="10490713" y="3001909"/>
            <a:ext cx="6691379" cy="5194183"/>
          </a:xfrm>
          <a:custGeom>
            <a:avLst/>
            <a:gdLst/>
            <a:ahLst/>
            <a:cxnLst/>
            <a:rect r="r" b="b" t="t" l="l"/>
            <a:pathLst>
              <a:path h="5194183" w="6691379">
                <a:moveTo>
                  <a:pt x="0" y="0"/>
                </a:moveTo>
                <a:lnTo>
                  <a:pt x="6691379" y="0"/>
                </a:lnTo>
                <a:lnTo>
                  <a:pt x="6691379" y="5194184"/>
                </a:lnTo>
                <a:lnTo>
                  <a:pt x="0" y="5194184"/>
                </a:lnTo>
                <a:lnTo>
                  <a:pt x="0" y="0"/>
                </a:lnTo>
                <a:close/>
              </a:path>
            </a:pathLst>
          </a:custGeom>
          <a:blipFill>
            <a:blip r:embed="rId4">
              <a:alphaModFix amt="14000"/>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542804" y="2084485"/>
            <a:ext cx="9970666" cy="7552780"/>
          </a:xfrm>
          <a:custGeom>
            <a:avLst/>
            <a:gdLst/>
            <a:ahLst/>
            <a:cxnLst/>
            <a:rect r="r" b="b" t="t" l="l"/>
            <a:pathLst>
              <a:path h="7552780" w="9970666">
                <a:moveTo>
                  <a:pt x="0" y="0"/>
                </a:moveTo>
                <a:lnTo>
                  <a:pt x="9970666" y="0"/>
                </a:lnTo>
                <a:lnTo>
                  <a:pt x="9970666" y="7552780"/>
                </a:lnTo>
                <a:lnTo>
                  <a:pt x="0" y="7552780"/>
                </a:lnTo>
                <a:lnTo>
                  <a:pt x="0" y="0"/>
                </a:lnTo>
                <a:close/>
              </a:path>
            </a:pathLst>
          </a:custGeom>
          <a:blipFill>
            <a:blip r:embed="rId6"/>
            <a:stretch>
              <a:fillRect l="0" t="0" r="0" b="0"/>
            </a:stretch>
          </a:blipFill>
        </p:spPr>
      </p:sp>
      <p:sp>
        <p:nvSpPr>
          <p:cNvPr name="TextBox 10" id="10"/>
          <p:cNvSpPr txBox="true"/>
          <p:nvPr/>
        </p:nvSpPr>
        <p:spPr>
          <a:xfrm rot="0">
            <a:off x="12140811" y="787796"/>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Analisis</a:t>
            </a:r>
          </a:p>
        </p:txBody>
      </p:sp>
      <p:sp>
        <p:nvSpPr>
          <p:cNvPr name="TextBox 11" id="11"/>
          <p:cNvSpPr txBox="true"/>
          <p:nvPr/>
        </p:nvSpPr>
        <p:spPr>
          <a:xfrm rot="0">
            <a:off x="12140811" y="1310776"/>
            <a:ext cx="9053204" cy="375285"/>
          </a:xfrm>
          <a:prstGeom prst="rect">
            <a:avLst/>
          </a:prstGeom>
        </p:spPr>
        <p:txBody>
          <a:bodyPr anchor="t" rtlCol="false" tIns="0" lIns="0" bIns="0" rIns="0">
            <a:spAutoFit/>
          </a:bodyPr>
          <a:lstStyle/>
          <a:p>
            <a:pPr algn="just">
              <a:lnSpc>
                <a:spcPts val="2939"/>
              </a:lnSpc>
            </a:pPr>
            <a:r>
              <a:rPr lang="en-US" sz="2099" b="true">
                <a:solidFill>
                  <a:srgbClr val="000000"/>
                </a:solidFill>
                <a:latin typeface="Public Sans Bold"/>
                <a:ea typeface="Public Sans Bold"/>
                <a:cs typeface="Public Sans Bold"/>
                <a:sym typeface="Public Sans Bold"/>
              </a:rPr>
              <a:t>Exploratory Data Analysis (EDA)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grpSp>
        <p:nvGrpSpPr>
          <p:cNvPr name="Group 3" id="3"/>
          <p:cNvGrpSpPr/>
          <p:nvPr/>
        </p:nvGrpSpPr>
        <p:grpSpPr>
          <a:xfrm rot="0">
            <a:off x="850997" y="730646"/>
            <a:ext cx="6410681" cy="921405"/>
            <a:chOff x="0" y="0"/>
            <a:chExt cx="8547575" cy="1228541"/>
          </a:xfrm>
        </p:grpSpPr>
        <p:sp>
          <p:nvSpPr>
            <p:cNvPr name="Freeform 4" id="4"/>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3"/>
              <a:stretch>
                <a:fillRect l="0" t="0" r="0" b="0"/>
              </a:stretch>
            </a:blipFill>
          </p:spPr>
        </p:sp>
        <p:sp>
          <p:nvSpPr>
            <p:cNvPr name="TextBox 5" id="5"/>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
        <p:nvSpPr>
          <p:cNvPr name="Freeform 6" id="6"/>
          <p:cNvSpPr/>
          <p:nvPr/>
        </p:nvSpPr>
        <p:spPr>
          <a:xfrm flipH="false" flipV="false" rot="0">
            <a:off x="12097479" y="3161539"/>
            <a:ext cx="3915121" cy="4314182"/>
          </a:xfrm>
          <a:custGeom>
            <a:avLst/>
            <a:gdLst/>
            <a:ahLst/>
            <a:cxnLst/>
            <a:rect r="r" b="b" t="t" l="l"/>
            <a:pathLst>
              <a:path h="4314182" w="3915121">
                <a:moveTo>
                  <a:pt x="0" y="0"/>
                </a:moveTo>
                <a:lnTo>
                  <a:pt x="3915121" y="0"/>
                </a:lnTo>
                <a:lnTo>
                  <a:pt x="3915121" y="4314183"/>
                </a:lnTo>
                <a:lnTo>
                  <a:pt x="0" y="4314183"/>
                </a:lnTo>
                <a:lnTo>
                  <a:pt x="0" y="0"/>
                </a:lnTo>
                <a:close/>
              </a:path>
            </a:pathLst>
          </a:custGeom>
          <a:blipFill>
            <a:blip r:embed="rId4">
              <a:alphaModFix amt="7999"/>
            </a:blip>
            <a:stretch>
              <a:fillRect l="0" t="0" r="0" b="0"/>
            </a:stretch>
          </a:blipFill>
        </p:spPr>
      </p:sp>
      <p:grpSp>
        <p:nvGrpSpPr>
          <p:cNvPr name="Group 7" id="7"/>
          <p:cNvGrpSpPr/>
          <p:nvPr/>
        </p:nvGrpSpPr>
        <p:grpSpPr>
          <a:xfrm rot="0">
            <a:off x="11349096" y="8640900"/>
            <a:ext cx="1541382" cy="1156037"/>
            <a:chOff x="0" y="0"/>
            <a:chExt cx="405961" cy="304471"/>
          </a:xfrm>
        </p:grpSpPr>
        <p:sp>
          <p:nvSpPr>
            <p:cNvPr name="Freeform 8" id="8"/>
            <p:cNvSpPr/>
            <p:nvPr/>
          </p:nvSpPr>
          <p:spPr>
            <a:xfrm flipH="false" flipV="false" rot="0">
              <a:off x="0" y="0"/>
              <a:ext cx="405961" cy="304471"/>
            </a:xfrm>
            <a:custGeom>
              <a:avLst/>
              <a:gdLst/>
              <a:ahLst/>
              <a:cxnLst/>
              <a:rect r="r" b="b" t="t" l="l"/>
              <a:pathLst>
                <a:path h="304471" w="405961">
                  <a:moveTo>
                    <a:pt x="90409" y="0"/>
                  </a:moveTo>
                  <a:lnTo>
                    <a:pt x="315552" y="0"/>
                  </a:lnTo>
                  <a:cubicBezTo>
                    <a:pt x="365483" y="0"/>
                    <a:pt x="405961" y="40477"/>
                    <a:pt x="405961" y="90409"/>
                  </a:cubicBezTo>
                  <a:lnTo>
                    <a:pt x="405961" y="214062"/>
                  </a:lnTo>
                  <a:cubicBezTo>
                    <a:pt x="405961" y="263993"/>
                    <a:pt x="365483" y="304471"/>
                    <a:pt x="315552" y="304471"/>
                  </a:cubicBezTo>
                  <a:lnTo>
                    <a:pt x="90409" y="304471"/>
                  </a:lnTo>
                  <a:cubicBezTo>
                    <a:pt x="66431" y="304471"/>
                    <a:pt x="43435" y="294945"/>
                    <a:pt x="26480" y="277990"/>
                  </a:cubicBezTo>
                  <a:cubicBezTo>
                    <a:pt x="9525" y="261035"/>
                    <a:pt x="0" y="238040"/>
                    <a:pt x="0" y="214062"/>
                  </a:cubicBezTo>
                  <a:lnTo>
                    <a:pt x="0" y="90409"/>
                  </a:lnTo>
                  <a:cubicBezTo>
                    <a:pt x="0" y="40477"/>
                    <a:pt x="40477" y="0"/>
                    <a:pt x="90409" y="0"/>
                  </a:cubicBezTo>
                  <a:close/>
                </a:path>
              </a:pathLst>
            </a:custGeom>
            <a:solidFill>
              <a:srgbClr val="004CCF"/>
            </a:solidFill>
          </p:spPr>
        </p:sp>
        <p:sp>
          <p:nvSpPr>
            <p:cNvPr name="TextBox 9" id="9"/>
            <p:cNvSpPr txBox="true"/>
            <p:nvPr/>
          </p:nvSpPr>
          <p:spPr>
            <a:xfrm>
              <a:off x="0" y="-47625"/>
              <a:ext cx="405961" cy="352096"/>
            </a:xfrm>
            <a:prstGeom prst="rect">
              <a:avLst/>
            </a:prstGeom>
          </p:spPr>
          <p:txBody>
            <a:bodyPr anchor="ctr" rtlCol="false" tIns="50800" lIns="50800" bIns="50800" rIns="50800"/>
            <a:lstStyle/>
            <a:p>
              <a:pPr algn="ctr">
                <a:lnSpc>
                  <a:spcPts val="2612"/>
                </a:lnSpc>
              </a:pPr>
            </a:p>
          </p:txBody>
        </p:sp>
      </p:grpSp>
      <p:sp>
        <p:nvSpPr>
          <p:cNvPr name="Freeform 10" id="10"/>
          <p:cNvSpPr/>
          <p:nvPr/>
        </p:nvSpPr>
        <p:spPr>
          <a:xfrm flipH="false" flipV="false" rot="0">
            <a:off x="10149821" y="8785932"/>
            <a:ext cx="1075450" cy="834818"/>
          </a:xfrm>
          <a:custGeom>
            <a:avLst/>
            <a:gdLst/>
            <a:ahLst/>
            <a:cxnLst/>
            <a:rect r="r" b="b" t="t" l="l"/>
            <a:pathLst>
              <a:path h="834818" w="1075450">
                <a:moveTo>
                  <a:pt x="0" y="0"/>
                </a:moveTo>
                <a:lnTo>
                  <a:pt x="1075450" y="0"/>
                </a:lnTo>
                <a:lnTo>
                  <a:pt x="1075450" y="834818"/>
                </a:lnTo>
                <a:lnTo>
                  <a:pt x="0" y="8348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14425603" y="8625322"/>
            <a:ext cx="2756489" cy="1466963"/>
            <a:chOff x="0" y="0"/>
            <a:chExt cx="725989" cy="386361"/>
          </a:xfrm>
        </p:grpSpPr>
        <p:sp>
          <p:nvSpPr>
            <p:cNvPr name="Freeform 12" id="12"/>
            <p:cNvSpPr/>
            <p:nvPr/>
          </p:nvSpPr>
          <p:spPr>
            <a:xfrm flipH="false" flipV="false" rot="0">
              <a:off x="0" y="0"/>
              <a:ext cx="725989" cy="386361"/>
            </a:xfrm>
            <a:custGeom>
              <a:avLst/>
              <a:gdLst/>
              <a:ahLst/>
              <a:cxnLst/>
              <a:rect r="r" b="b" t="t" l="l"/>
              <a:pathLst>
                <a:path h="386361" w="725989">
                  <a:moveTo>
                    <a:pt x="50555" y="0"/>
                  </a:moveTo>
                  <a:lnTo>
                    <a:pt x="675434" y="0"/>
                  </a:lnTo>
                  <a:cubicBezTo>
                    <a:pt x="703355" y="0"/>
                    <a:pt x="725989" y="22634"/>
                    <a:pt x="725989" y="50555"/>
                  </a:cubicBezTo>
                  <a:lnTo>
                    <a:pt x="725989" y="335806"/>
                  </a:lnTo>
                  <a:cubicBezTo>
                    <a:pt x="725989" y="363726"/>
                    <a:pt x="703355" y="386361"/>
                    <a:pt x="675434" y="386361"/>
                  </a:cubicBezTo>
                  <a:lnTo>
                    <a:pt x="50555" y="386361"/>
                  </a:lnTo>
                  <a:cubicBezTo>
                    <a:pt x="22634" y="386361"/>
                    <a:pt x="0" y="363726"/>
                    <a:pt x="0" y="335806"/>
                  </a:cubicBezTo>
                  <a:lnTo>
                    <a:pt x="0" y="50555"/>
                  </a:lnTo>
                  <a:cubicBezTo>
                    <a:pt x="0" y="22634"/>
                    <a:pt x="22634" y="0"/>
                    <a:pt x="50555" y="0"/>
                  </a:cubicBezTo>
                  <a:close/>
                </a:path>
              </a:pathLst>
            </a:custGeom>
            <a:solidFill>
              <a:srgbClr val="004CCF"/>
            </a:solidFill>
          </p:spPr>
        </p:sp>
        <p:sp>
          <p:nvSpPr>
            <p:cNvPr name="TextBox 13" id="13"/>
            <p:cNvSpPr txBox="true"/>
            <p:nvPr/>
          </p:nvSpPr>
          <p:spPr>
            <a:xfrm>
              <a:off x="0" y="-47625"/>
              <a:ext cx="725989" cy="433986"/>
            </a:xfrm>
            <a:prstGeom prst="rect">
              <a:avLst/>
            </a:prstGeom>
          </p:spPr>
          <p:txBody>
            <a:bodyPr anchor="ctr" rtlCol="false" tIns="50800" lIns="50800" bIns="50800" rIns="50800"/>
            <a:lstStyle/>
            <a:p>
              <a:pPr algn="ctr">
                <a:lnSpc>
                  <a:spcPts val="2612"/>
                </a:lnSpc>
              </a:pPr>
            </a:p>
          </p:txBody>
        </p:sp>
      </p:grpSp>
      <p:sp>
        <p:nvSpPr>
          <p:cNvPr name="Freeform 14" id="14"/>
          <p:cNvSpPr/>
          <p:nvPr/>
        </p:nvSpPr>
        <p:spPr>
          <a:xfrm flipH="false" flipV="false" rot="0">
            <a:off x="13351589" y="8951200"/>
            <a:ext cx="1007339" cy="585516"/>
          </a:xfrm>
          <a:custGeom>
            <a:avLst/>
            <a:gdLst/>
            <a:ahLst/>
            <a:cxnLst/>
            <a:rect r="r" b="b" t="t" l="l"/>
            <a:pathLst>
              <a:path h="585516" w="1007339">
                <a:moveTo>
                  <a:pt x="0" y="0"/>
                </a:moveTo>
                <a:lnTo>
                  <a:pt x="1007339" y="0"/>
                </a:lnTo>
                <a:lnTo>
                  <a:pt x="1007339" y="585516"/>
                </a:lnTo>
                <a:lnTo>
                  <a:pt x="0" y="585516"/>
                </a:lnTo>
                <a:lnTo>
                  <a:pt x="0" y="0"/>
                </a:lnTo>
                <a:close/>
              </a:path>
            </a:pathLst>
          </a:custGeom>
          <a:blipFill>
            <a:blip r:embed="rId7"/>
            <a:stretch>
              <a:fillRect l="0" t="0" r="0" b="0"/>
            </a:stretch>
          </a:blipFill>
        </p:spPr>
      </p:sp>
      <p:sp>
        <p:nvSpPr>
          <p:cNvPr name="Freeform 15" id="15"/>
          <p:cNvSpPr/>
          <p:nvPr/>
        </p:nvSpPr>
        <p:spPr>
          <a:xfrm flipH="false" flipV="false" rot="0">
            <a:off x="9402958" y="2829517"/>
            <a:ext cx="8542720" cy="5211059"/>
          </a:xfrm>
          <a:custGeom>
            <a:avLst/>
            <a:gdLst/>
            <a:ahLst/>
            <a:cxnLst/>
            <a:rect r="r" b="b" t="t" l="l"/>
            <a:pathLst>
              <a:path h="5211059" w="8542720">
                <a:moveTo>
                  <a:pt x="0" y="0"/>
                </a:moveTo>
                <a:lnTo>
                  <a:pt x="8542721" y="0"/>
                </a:lnTo>
                <a:lnTo>
                  <a:pt x="8542721" y="5211059"/>
                </a:lnTo>
                <a:lnTo>
                  <a:pt x="0" y="5211059"/>
                </a:lnTo>
                <a:lnTo>
                  <a:pt x="0" y="0"/>
                </a:lnTo>
                <a:close/>
              </a:path>
            </a:pathLst>
          </a:custGeom>
          <a:blipFill>
            <a:blip r:embed="rId8"/>
            <a:stretch>
              <a:fillRect l="0" t="0" r="0" b="0"/>
            </a:stretch>
          </a:blipFill>
        </p:spPr>
      </p:sp>
      <p:sp>
        <p:nvSpPr>
          <p:cNvPr name="TextBox 16" id="16"/>
          <p:cNvSpPr txBox="true"/>
          <p:nvPr/>
        </p:nvSpPr>
        <p:spPr>
          <a:xfrm rot="0">
            <a:off x="1394961" y="3113914"/>
            <a:ext cx="6819266" cy="5064126"/>
          </a:xfrm>
          <a:prstGeom prst="rect">
            <a:avLst/>
          </a:prstGeom>
        </p:spPr>
        <p:txBody>
          <a:bodyPr anchor="t" rtlCol="false" tIns="0" lIns="0" bIns="0" rIns="0">
            <a:spAutoFit/>
          </a:bodyPr>
          <a:lstStyle/>
          <a:p>
            <a:pPr algn="just">
              <a:lnSpc>
                <a:spcPts val="2799"/>
              </a:lnSpc>
            </a:pPr>
            <a:r>
              <a:rPr lang="en-US" b="true" sz="1999" i="true">
                <a:solidFill>
                  <a:srgbClr val="000000"/>
                </a:solidFill>
                <a:latin typeface="Public Sans Bold Italics"/>
                <a:ea typeface="Public Sans Bold Italics"/>
                <a:cs typeface="Public Sans Bold Italics"/>
                <a:sym typeface="Public Sans Bold Italics"/>
              </a:rPr>
              <a:t>Pengaruh Tipe Kendaraan terhadap Waktu Pengiriman:</a:t>
            </a:r>
          </a:p>
          <a:p>
            <a:pPr algn="just">
              <a:lnSpc>
                <a:spcPts val="2799"/>
              </a:lnSpc>
            </a:pPr>
          </a:p>
          <a:p>
            <a:pPr algn="just" marL="367027" indent="-183514" lvl="1">
              <a:lnSpc>
                <a:spcPts val="2379"/>
              </a:lnSpc>
              <a:buFont typeface="Arial"/>
              <a:buChar char="•"/>
            </a:pPr>
            <a:r>
              <a:rPr lang="en-US" sz="1699">
                <a:solidFill>
                  <a:srgbClr val="000000"/>
                </a:solidFill>
                <a:latin typeface="Public Sans"/>
                <a:ea typeface="Public Sans"/>
                <a:cs typeface="Public Sans"/>
                <a:sym typeface="Public Sans"/>
              </a:rPr>
              <a:t>Scooter memiliki waktu pengiriman paling cepat dibandingkan dengan Bike dan Car, terutama pada jarak pendek dan menengah.</a:t>
            </a:r>
          </a:p>
          <a:p>
            <a:pPr algn="just" marL="367027" indent="-183514" lvl="1">
              <a:lnSpc>
                <a:spcPts val="2379"/>
              </a:lnSpc>
              <a:buFont typeface="Arial"/>
              <a:buChar char="•"/>
            </a:pPr>
            <a:r>
              <a:rPr lang="en-US" sz="1699">
                <a:solidFill>
                  <a:srgbClr val="000000"/>
                </a:solidFill>
                <a:latin typeface="Public Sans"/>
                <a:ea typeface="Public Sans"/>
                <a:cs typeface="Public Sans"/>
                <a:sym typeface="Public Sans"/>
              </a:rPr>
              <a:t>Car cenderung memiliki waktu pengiriman lebih lama, terutama untuk jarak yang lebih jauh.</a:t>
            </a:r>
          </a:p>
          <a:p>
            <a:pPr algn="just">
              <a:lnSpc>
                <a:spcPts val="2799"/>
              </a:lnSpc>
            </a:pPr>
          </a:p>
          <a:p>
            <a:pPr algn="just">
              <a:lnSpc>
                <a:spcPts val="2799"/>
              </a:lnSpc>
            </a:pPr>
            <a:r>
              <a:rPr lang="en-US" b="true" sz="1999" i="true">
                <a:solidFill>
                  <a:srgbClr val="000000"/>
                </a:solidFill>
                <a:latin typeface="Public Sans Bold Italics"/>
                <a:ea typeface="Public Sans Bold Italics"/>
                <a:cs typeface="Public Sans Bold Italics"/>
                <a:sym typeface="Public Sans Bold Italics"/>
              </a:rPr>
              <a:t>Pengaruh Jarak terhadap Waktu Pengiriman:</a:t>
            </a:r>
          </a:p>
          <a:p>
            <a:pPr algn="just">
              <a:lnSpc>
                <a:spcPts val="2799"/>
              </a:lnSpc>
            </a:pPr>
          </a:p>
          <a:p>
            <a:pPr algn="just" marL="367027" indent="-183514" lvl="1">
              <a:lnSpc>
                <a:spcPts val="2379"/>
              </a:lnSpc>
              <a:buFont typeface="Arial"/>
              <a:buChar char="•"/>
            </a:pPr>
            <a:r>
              <a:rPr lang="en-US" sz="1699">
                <a:solidFill>
                  <a:srgbClr val="000000"/>
                </a:solidFill>
                <a:latin typeface="Public Sans"/>
                <a:ea typeface="Public Sans"/>
                <a:cs typeface="Public Sans"/>
                <a:sym typeface="Public Sans"/>
              </a:rPr>
              <a:t>Semakin jauh jaraknya (Very Long), semakin lama waktu pengiriman, terlepas dari jenis kendaraan yang digunakan.</a:t>
            </a:r>
          </a:p>
          <a:p>
            <a:pPr algn="just" marL="367027" indent="-183514" lvl="1">
              <a:lnSpc>
                <a:spcPts val="2379"/>
              </a:lnSpc>
              <a:buFont typeface="Arial"/>
              <a:buChar char="•"/>
            </a:pPr>
            <a:r>
              <a:rPr lang="en-US" sz="1699">
                <a:solidFill>
                  <a:srgbClr val="000000"/>
                </a:solidFill>
                <a:latin typeface="Public Sans"/>
                <a:ea typeface="Public Sans"/>
                <a:cs typeface="Public Sans"/>
                <a:sym typeface="Public Sans"/>
              </a:rPr>
              <a:t>Untuk jarak pendek (Short), semua kendaraan menunjukkan waktu pengiriman yang lebih rendah, tetapi Scooter tetap menjadi yang paling efisien.</a:t>
            </a:r>
          </a:p>
          <a:p>
            <a:pPr algn="just">
              <a:lnSpc>
                <a:spcPts val="2799"/>
              </a:lnSpc>
            </a:pPr>
          </a:p>
        </p:txBody>
      </p:sp>
      <p:sp>
        <p:nvSpPr>
          <p:cNvPr name="TextBox 17" id="17"/>
          <p:cNvSpPr txBox="true"/>
          <p:nvPr/>
        </p:nvSpPr>
        <p:spPr>
          <a:xfrm rot="0">
            <a:off x="12140811" y="787796"/>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Analisis</a:t>
            </a:r>
          </a:p>
        </p:txBody>
      </p:sp>
      <p:sp>
        <p:nvSpPr>
          <p:cNvPr name="TextBox 18" id="18"/>
          <p:cNvSpPr txBox="true"/>
          <p:nvPr/>
        </p:nvSpPr>
        <p:spPr>
          <a:xfrm rot="0">
            <a:off x="12140811" y="1310776"/>
            <a:ext cx="9053204" cy="375285"/>
          </a:xfrm>
          <a:prstGeom prst="rect">
            <a:avLst/>
          </a:prstGeom>
        </p:spPr>
        <p:txBody>
          <a:bodyPr anchor="t" rtlCol="false" tIns="0" lIns="0" bIns="0" rIns="0">
            <a:spAutoFit/>
          </a:bodyPr>
          <a:lstStyle/>
          <a:p>
            <a:pPr algn="just">
              <a:lnSpc>
                <a:spcPts val="2939"/>
              </a:lnSpc>
            </a:pPr>
            <a:r>
              <a:rPr lang="en-US" sz="2099" b="true">
                <a:solidFill>
                  <a:srgbClr val="000000"/>
                </a:solidFill>
                <a:latin typeface="Public Sans Bold"/>
                <a:ea typeface="Public Sans Bold"/>
                <a:cs typeface="Public Sans Bold"/>
                <a:sym typeface="Public Sans Bold"/>
              </a:rPr>
              <a:t>Exploratory Data Analysis (EDA)</a:t>
            </a:r>
          </a:p>
        </p:txBody>
      </p:sp>
      <p:sp>
        <p:nvSpPr>
          <p:cNvPr name="TextBox 19" id="19"/>
          <p:cNvSpPr txBox="true"/>
          <p:nvPr/>
        </p:nvSpPr>
        <p:spPr>
          <a:xfrm rot="0">
            <a:off x="11498524" y="8651434"/>
            <a:ext cx="1197911" cy="1049244"/>
          </a:xfrm>
          <a:prstGeom prst="rect">
            <a:avLst/>
          </a:prstGeom>
        </p:spPr>
        <p:txBody>
          <a:bodyPr anchor="t" rtlCol="false" tIns="0" lIns="0" bIns="0" rIns="0">
            <a:spAutoFit/>
          </a:bodyPr>
          <a:lstStyle/>
          <a:p>
            <a:pPr algn="just">
              <a:lnSpc>
                <a:spcPts val="2168"/>
              </a:lnSpc>
            </a:pPr>
            <a:r>
              <a:rPr lang="en-US" sz="1129" b="true">
                <a:solidFill>
                  <a:srgbClr val="FFFFFF"/>
                </a:solidFill>
                <a:latin typeface="Public Sans Bold"/>
                <a:ea typeface="Public Sans Bold"/>
                <a:cs typeface="Public Sans Bold"/>
                <a:sym typeface="Public Sans Bold"/>
              </a:rPr>
              <a:t>Vehicle Type :</a:t>
            </a:r>
          </a:p>
          <a:p>
            <a:pPr algn="just" marL="243859" indent="-121930" lvl="1">
              <a:lnSpc>
                <a:spcPts val="2168"/>
              </a:lnSpc>
              <a:buFont typeface="Arial"/>
              <a:buChar char="•"/>
            </a:pPr>
            <a:r>
              <a:rPr lang="en-US" sz="1129">
                <a:solidFill>
                  <a:srgbClr val="FFFFFF"/>
                </a:solidFill>
                <a:latin typeface="Public Sans"/>
                <a:ea typeface="Public Sans"/>
                <a:cs typeface="Public Sans"/>
                <a:sym typeface="Public Sans"/>
              </a:rPr>
              <a:t>Scooter = 0</a:t>
            </a:r>
          </a:p>
          <a:p>
            <a:pPr algn="just" marL="243859" indent="-121930" lvl="1">
              <a:lnSpc>
                <a:spcPts val="2168"/>
              </a:lnSpc>
              <a:buFont typeface="Arial"/>
              <a:buChar char="•"/>
            </a:pPr>
            <a:r>
              <a:rPr lang="en-US" sz="1129">
                <a:solidFill>
                  <a:srgbClr val="FFFFFF"/>
                </a:solidFill>
                <a:latin typeface="Public Sans"/>
                <a:ea typeface="Public Sans"/>
                <a:cs typeface="Public Sans"/>
                <a:sym typeface="Public Sans"/>
              </a:rPr>
              <a:t>Bike = 1</a:t>
            </a:r>
          </a:p>
          <a:p>
            <a:pPr algn="just" marL="243859" indent="-121930" lvl="1">
              <a:lnSpc>
                <a:spcPts val="2168"/>
              </a:lnSpc>
              <a:buFont typeface="Arial"/>
              <a:buChar char="•"/>
            </a:pPr>
            <a:r>
              <a:rPr lang="en-US" sz="1129">
                <a:solidFill>
                  <a:srgbClr val="FFFFFF"/>
                </a:solidFill>
                <a:latin typeface="Public Sans"/>
                <a:ea typeface="Public Sans"/>
                <a:cs typeface="Public Sans"/>
                <a:sym typeface="Public Sans"/>
              </a:rPr>
              <a:t>Car = 2</a:t>
            </a:r>
          </a:p>
        </p:txBody>
      </p:sp>
      <p:sp>
        <p:nvSpPr>
          <p:cNvPr name="TextBox 20" id="20"/>
          <p:cNvSpPr txBox="true"/>
          <p:nvPr/>
        </p:nvSpPr>
        <p:spPr>
          <a:xfrm rot="0">
            <a:off x="14520558" y="8626332"/>
            <a:ext cx="2783909" cy="1849344"/>
          </a:xfrm>
          <a:prstGeom prst="rect">
            <a:avLst/>
          </a:prstGeom>
        </p:spPr>
        <p:txBody>
          <a:bodyPr anchor="t" rtlCol="false" tIns="0" lIns="0" bIns="0" rIns="0">
            <a:spAutoFit/>
          </a:bodyPr>
          <a:lstStyle/>
          <a:p>
            <a:pPr algn="just">
              <a:lnSpc>
                <a:spcPts val="2168"/>
              </a:lnSpc>
            </a:pPr>
            <a:r>
              <a:rPr lang="en-US" sz="1129" b="true">
                <a:solidFill>
                  <a:srgbClr val="FFFFFF"/>
                </a:solidFill>
                <a:latin typeface="Public Sans Bold"/>
                <a:ea typeface="Public Sans Bold"/>
                <a:cs typeface="Public Sans Bold"/>
                <a:sym typeface="Public Sans Bold"/>
              </a:rPr>
              <a:t>Distance Category :</a:t>
            </a:r>
          </a:p>
          <a:p>
            <a:pPr algn="just" marL="243859" indent="-121930" lvl="1">
              <a:lnSpc>
                <a:spcPts val="2168"/>
              </a:lnSpc>
              <a:buFont typeface="Arial"/>
              <a:buChar char="•"/>
            </a:pPr>
            <a:r>
              <a:rPr lang="en-US" sz="1129">
                <a:solidFill>
                  <a:srgbClr val="FFFFFF"/>
                </a:solidFill>
                <a:latin typeface="Public Sans"/>
                <a:ea typeface="Public Sans"/>
                <a:cs typeface="Public Sans"/>
                <a:sym typeface="Public Sans"/>
              </a:rPr>
              <a:t>Short: 0.59 km – 5.105 km</a:t>
            </a:r>
          </a:p>
          <a:p>
            <a:pPr algn="just" marL="243859" indent="-121930" lvl="1">
              <a:lnSpc>
                <a:spcPts val="2168"/>
              </a:lnSpc>
              <a:buFont typeface="Arial"/>
              <a:buChar char="•"/>
            </a:pPr>
            <a:r>
              <a:rPr lang="en-US" sz="1129">
                <a:solidFill>
                  <a:srgbClr val="FFFFFF"/>
                </a:solidFill>
                <a:latin typeface="Public Sans"/>
                <a:ea typeface="Public Sans"/>
                <a:cs typeface="Public Sans"/>
                <a:sym typeface="Public Sans"/>
              </a:rPr>
              <a:t>Medium: 5.105 km – 10.19 km</a:t>
            </a:r>
          </a:p>
          <a:p>
            <a:pPr algn="just" marL="243859" indent="-121930" lvl="1">
              <a:lnSpc>
                <a:spcPts val="2168"/>
              </a:lnSpc>
              <a:buFont typeface="Arial"/>
              <a:buChar char="•"/>
            </a:pPr>
            <a:r>
              <a:rPr lang="en-US" sz="1129">
                <a:solidFill>
                  <a:srgbClr val="FFFFFF"/>
                </a:solidFill>
                <a:latin typeface="Public Sans"/>
                <a:ea typeface="Public Sans"/>
                <a:cs typeface="Public Sans"/>
                <a:sym typeface="Public Sans"/>
              </a:rPr>
              <a:t>Lon</a:t>
            </a:r>
            <a:r>
              <a:rPr lang="en-US" sz="1129">
                <a:solidFill>
                  <a:srgbClr val="FFFFFF"/>
                </a:solidFill>
                <a:latin typeface="Public Sans"/>
                <a:ea typeface="Public Sans"/>
                <a:cs typeface="Public Sans"/>
                <a:sym typeface="Public Sans"/>
              </a:rPr>
              <a:t>g: 10.19 km – 15.018 km</a:t>
            </a:r>
          </a:p>
          <a:p>
            <a:pPr algn="just" marL="243859" indent="-121930" lvl="1">
              <a:lnSpc>
                <a:spcPts val="2168"/>
              </a:lnSpc>
              <a:buFont typeface="Arial"/>
              <a:buChar char="•"/>
            </a:pPr>
            <a:r>
              <a:rPr lang="en-US" sz="1129">
                <a:solidFill>
                  <a:srgbClr val="FFFFFF"/>
                </a:solidFill>
                <a:latin typeface="Public Sans"/>
                <a:ea typeface="Public Sans"/>
                <a:cs typeface="Public Sans"/>
                <a:sym typeface="Public Sans"/>
              </a:rPr>
              <a:t>Very Long: 15.018 km – 19.99 km</a:t>
            </a:r>
          </a:p>
          <a:p>
            <a:pPr algn="just" marL="243859" indent="-121930" lvl="1">
              <a:lnSpc>
                <a:spcPts val="2168"/>
              </a:lnSpc>
              <a:buFont typeface="Arial"/>
              <a:buChar char="•"/>
            </a:pPr>
          </a:p>
          <a:p>
            <a:pPr algn="just" marL="243859" indent="-121930" lvl="1">
              <a:lnSpc>
                <a:spcPts val="2168"/>
              </a:lnSpc>
              <a:buFont typeface="Arial"/>
              <a:buChar char="•"/>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grpSp>
        <p:nvGrpSpPr>
          <p:cNvPr name="Group 3" id="3"/>
          <p:cNvGrpSpPr/>
          <p:nvPr/>
        </p:nvGrpSpPr>
        <p:grpSpPr>
          <a:xfrm rot="0">
            <a:off x="7419893" y="8182938"/>
            <a:ext cx="11658757" cy="116587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sp>
        <p:nvSpPr>
          <p:cNvPr name="Freeform 6" id="6"/>
          <p:cNvSpPr/>
          <p:nvPr/>
        </p:nvSpPr>
        <p:spPr>
          <a:xfrm flipH="false" flipV="false" rot="2170015">
            <a:off x="11590887" y="-1452818"/>
            <a:ext cx="10112442" cy="9088557"/>
          </a:xfrm>
          <a:custGeom>
            <a:avLst/>
            <a:gdLst/>
            <a:ahLst/>
            <a:cxnLst/>
            <a:rect r="r" b="b" t="t" l="l"/>
            <a:pathLst>
              <a:path h="9088557" w="10112442">
                <a:moveTo>
                  <a:pt x="0" y="0"/>
                </a:moveTo>
                <a:lnTo>
                  <a:pt x="10112443" y="0"/>
                </a:lnTo>
                <a:lnTo>
                  <a:pt x="10112443" y="9088557"/>
                </a:lnTo>
                <a:lnTo>
                  <a:pt x="0" y="90885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2788598" y="-811760"/>
            <a:ext cx="7646772" cy="76467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7100" t="0" r="-32993" b="0"/>
              </a:stretch>
            </a:blipFill>
          </p:spPr>
        </p:sp>
      </p:grpSp>
      <p:grpSp>
        <p:nvGrpSpPr>
          <p:cNvPr name="Group 9" id="9"/>
          <p:cNvGrpSpPr/>
          <p:nvPr/>
        </p:nvGrpSpPr>
        <p:grpSpPr>
          <a:xfrm rot="0">
            <a:off x="8310234" y="9640287"/>
            <a:ext cx="1293426" cy="129342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5B8F6"/>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grpSp>
        <p:nvGrpSpPr>
          <p:cNvPr name="Group 12" id="12"/>
          <p:cNvGrpSpPr/>
          <p:nvPr/>
        </p:nvGrpSpPr>
        <p:grpSpPr>
          <a:xfrm rot="0">
            <a:off x="1254089" y="3675574"/>
            <a:ext cx="8985138" cy="1615773"/>
            <a:chOff x="0" y="0"/>
            <a:chExt cx="3425191" cy="615943"/>
          </a:xfrm>
        </p:grpSpPr>
        <p:sp>
          <p:nvSpPr>
            <p:cNvPr name="Freeform 13" id="13"/>
            <p:cNvSpPr/>
            <p:nvPr/>
          </p:nvSpPr>
          <p:spPr>
            <a:xfrm flipH="false" flipV="false" rot="0">
              <a:off x="0" y="0"/>
              <a:ext cx="3425191" cy="615943"/>
            </a:xfrm>
            <a:custGeom>
              <a:avLst/>
              <a:gdLst/>
              <a:ahLst/>
              <a:cxnLst/>
              <a:rect r="r" b="b" t="t" l="l"/>
              <a:pathLst>
                <a:path h="615943" w="3425191">
                  <a:moveTo>
                    <a:pt x="34465" y="0"/>
                  </a:moveTo>
                  <a:lnTo>
                    <a:pt x="3390725" y="0"/>
                  </a:lnTo>
                  <a:cubicBezTo>
                    <a:pt x="3409760" y="0"/>
                    <a:pt x="3425191" y="15431"/>
                    <a:pt x="3425191" y="34465"/>
                  </a:cubicBezTo>
                  <a:lnTo>
                    <a:pt x="3425191" y="581477"/>
                  </a:lnTo>
                  <a:cubicBezTo>
                    <a:pt x="3425191" y="590618"/>
                    <a:pt x="3421559" y="599385"/>
                    <a:pt x="3415096" y="605848"/>
                  </a:cubicBezTo>
                  <a:cubicBezTo>
                    <a:pt x="3408632" y="612312"/>
                    <a:pt x="3399866" y="615943"/>
                    <a:pt x="3390725" y="615943"/>
                  </a:cubicBezTo>
                  <a:lnTo>
                    <a:pt x="34465" y="615943"/>
                  </a:lnTo>
                  <a:cubicBezTo>
                    <a:pt x="25325" y="615943"/>
                    <a:pt x="16558" y="612312"/>
                    <a:pt x="10095" y="605848"/>
                  </a:cubicBezTo>
                  <a:cubicBezTo>
                    <a:pt x="3631" y="599385"/>
                    <a:pt x="0" y="590618"/>
                    <a:pt x="0" y="581477"/>
                  </a:cubicBezTo>
                  <a:lnTo>
                    <a:pt x="0" y="34465"/>
                  </a:lnTo>
                  <a:cubicBezTo>
                    <a:pt x="0" y="25325"/>
                    <a:pt x="3631" y="16558"/>
                    <a:pt x="10095" y="10095"/>
                  </a:cubicBezTo>
                  <a:cubicBezTo>
                    <a:pt x="16558" y="3631"/>
                    <a:pt x="25325" y="0"/>
                    <a:pt x="34465" y="0"/>
                  </a:cubicBezTo>
                  <a:close/>
                </a:path>
              </a:pathLst>
            </a:custGeom>
            <a:solidFill>
              <a:srgbClr val="F2F2F2"/>
            </a:solidFill>
          </p:spPr>
        </p:sp>
        <p:sp>
          <p:nvSpPr>
            <p:cNvPr name="TextBox 14" id="14"/>
            <p:cNvSpPr txBox="true"/>
            <p:nvPr/>
          </p:nvSpPr>
          <p:spPr>
            <a:xfrm>
              <a:off x="0" y="-47625"/>
              <a:ext cx="3425191" cy="663568"/>
            </a:xfrm>
            <a:prstGeom prst="rect">
              <a:avLst/>
            </a:prstGeom>
          </p:spPr>
          <p:txBody>
            <a:bodyPr anchor="ctr" rtlCol="false" tIns="35098" lIns="35098" bIns="35098" rIns="35098"/>
            <a:lstStyle/>
            <a:p>
              <a:pPr algn="ctr">
                <a:lnSpc>
                  <a:spcPts val="3257"/>
                </a:lnSpc>
              </a:pPr>
            </a:p>
          </p:txBody>
        </p:sp>
      </p:grpSp>
      <p:sp>
        <p:nvSpPr>
          <p:cNvPr name="Freeform 15" id="15"/>
          <p:cNvSpPr/>
          <p:nvPr/>
        </p:nvSpPr>
        <p:spPr>
          <a:xfrm flipH="false" flipV="false" rot="0">
            <a:off x="1387439" y="3592651"/>
            <a:ext cx="9008154" cy="1708221"/>
          </a:xfrm>
          <a:custGeom>
            <a:avLst/>
            <a:gdLst/>
            <a:ahLst/>
            <a:cxnLst/>
            <a:rect r="r" b="b" t="t" l="l"/>
            <a:pathLst>
              <a:path h="1708221" w="9008154">
                <a:moveTo>
                  <a:pt x="0" y="0"/>
                </a:moveTo>
                <a:lnTo>
                  <a:pt x="9008154" y="0"/>
                </a:lnTo>
                <a:lnTo>
                  <a:pt x="9008154" y="1708221"/>
                </a:lnTo>
                <a:lnTo>
                  <a:pt x="0" y="1708221"/>
                </a:lnTo>
                <a:lnTo>
                  <a:pt x="0" y="0"/>
                </a:lnTo>
                <a:close/>
              </a:path>
            </a:pathLst>
          </a:custGeom>
          <a:blipFill>
            <a:blip r:embed="rId6"/>
            <a:stretch>
              <a:fillRect l="0" t="0" r="-2168" b="0"/>
            </a:stretch>
          </a:blipFill>
        </p:spPr>
      </p:sp>
      <p:grpSp>
        <p:nvGrpSpPr>
          <p:cNvPr name="Group 16" id="16"/>
          <p:cNvGrpSpPr/>
          <p:nvPr/>
        </p:nvGrpSpPr>
        <p:grpSpPr>
          <a:xfrm rot="0">
            <a:off x="850997" y="730646"/>
            <a:ext cx="6410681" cy="921405"/>
            <a:chOff x="0" y="0"/>
            <a:chExt cx="8547575" cy="1228541"/>
          </a:xfrm>
        </p:grpSpPr>
        <p:sp>
          <p:nvSpPr>
            <p:cNvPr name="Freeform 17" id="17"/>
            <p:cNvSpPr/>
            <p:nvPr/>
          </p:nvSpPr>
          <p:spPr>
            <a:xfrm flipH="false" flipV="false" rot="0">
              <a:off x="0" y="0"/>
              <a:ext cx="3462735" cy="796429"/>
            </a:xfrm>
            <a:custGeom>
              <a:avLst/>
              <a:gdLst/>
              <a:ahLst/>
              <a:cxnLst/>
              <a:rect r="r" b="b" t="t" l="l"/>
              <a:pathLst>
                <a:path h="796429" w="3462735">
                  <a:moveTo>
                    <a:pt x="0" y="0"/>
                  </a:moveTo>
                  <a:lnTo>
                    <a:pt x="3462735" y="0"/>
                  </a:lnTo>
                  <a:lnTo>
                    <a:pt x="3462735" y="796429"/>
                  </a:lnTo>
                  <a:lnTo>
                    <a:pt x="0" y="796429"/>
                  </a:lnTo>
                  <a:lnTo>
                    <a:pt x="0" y="0"/>
                  </a:lnTo>
                  <a:close/>
                </a:path>
              </a:pathLst>
            </a:custGeom>
            <a:blipFill>
              <a:blip r:embed="rId7"/>
              <a:stretch>
                <a:fillRect l="0" t="0" r="0" b="0"/>
              </a:stretch>
            </a:blipFill>
          </p:spPr>
        </p:sp>
        <p:sp>
          <p:nvSpPr>
            <p:cNvPr name="TextBox 18" id="18"/>
            <p:cNvSpPr txBox="true"/>
            <p:nvPr/>
          </p:nvSpPr>
          <p:spPr>
            <a:xfrm rot="0">
              <a:off x="487852" y="812304"/>
              <a:ext cx="8059722" cy="416237"/>
            </a:xfrm>
            <a:prstGeom prst="rect">
              <a:avLst/>
            </a:prstGeom>
          </p:spPr>
          <p:txBody>
            <a:bodyPr anchor="t" rtlCol="false" tIns="0" lIns="0" bIns="0" rIns="0">
              <a:spAutoFit/>
            </a:bodyPr>
            <a:lstStyle/>
            <a:p>
              <a:pPr algn="l">
                <a:lnSpc>
                  <a:spcPts val="2612"/>
                </a:lnSpc>
                <a:spcBef>
                  <a:spcPct val="0"/>
                </a:spcBef>
              </a:pPr>
              <a:r>
                <a:rPr lang="en-US" sz="1865" b="true">
                  <a:solidFill>
                    <a:srgbClr val="000000"/>
                  </a:solidFill>
                  <a:latin typeface="Public Sans Bold"/>
                  <a:ea typeface="Public Sans Bold"/>
                  <a:cs typeface="Public Sans Bold"/>
                  <a:sym typeface="Public Sans Bold"/>
                </a:rPr>
                <a:t>DS BATCH 28</a:t>
              </a:r>
            </a:p>
          </p:txBody>
        </p:sp>
      </p:grpSp>
      <p:sp>
        <p:nvSpPr>
          <p:cNvPr name="TextBox 19" id="19"/>
          <p:cNvSpPr txBox="true"/>
          <p:nvPr/>
        </p:nvSpPr>
        <p:spPr>
          <a:xfrm rot="0">
            <a:off x="1231074" y="2431496"/>
            <a:ext cx="8652383" cy="580130"/>
          </a:xfrm>
          <a:prstGeom prst="rect">
            <a:avLst/>
          </a:prstGeom>
        </p:spPr>
        <p:txBody>
          <a:bodyPr anchor="t" rtlCol="false" tIns="0" lIns="0" bIns="0" rIns="0">
            <a:spAutoFit/>
          </a:bodyPr>
          <a:lstStyle/>
          <a:p>
            <a:pPr algn="l" marL="0" indent="0" lvl="0">
              <a:lnSpc>
                <a:spcPts val="4489"/>
              </a:lnSpc>
              <a:spcBef>
                <a:spcPct val="0"/>
              </a:spcBef>
            </a:pPr>
            <a:r>
              <a:rPr lang="en-US" b="true" sz="4235">
                <a:solidFill>
                  <a:srgbClr val="004CCF"/>
                </a:solidFill>
                <a:latin typeface="Aileron Ultra-Bold"/>
                <a:ea typeface="Aileron Ultra-Bold"/>
                <a:cs typeface="Aileron Ultra-Bold"/>
                <a:sym typeface="Aileron Ultra-Bold"/>
              </a:rPr>
              <a:t>Model Machine Learning</a:t>
            </a:r>
          </a:p>
        </p:txBody>
      </p:sp>
      <p:sp>
        <p:nvSpPr>
          <p:cNvPr name="TextBox 20" id="20"/>
          <p:cNvSpPr txBox="true"/>
          <p:nvPr/>
        </p:nvSpPr>
        <p:spPr>
          <a:xfrm rot="0">
            <a:off x="1254089" y="5806947"/>
            <a:ext cx="8652383" cy="1998981"/>
          </a:xfrm>
          <a:prstGeom prst="rect">
            <a:avLst/>
          </a:prstGeom>
        </p:spPr>
        <p:txBody>
          <a:bodyPr anchor="t" rtlCol="false" tIns="0" lIns="0" bIns="0" rIns="0">
            <a:spAutoFit/>
          </a:bodyPr>
          <a:lstStyle/>
          <a:p>
            <a:pPr algn="just">
              <a:lnSpc>
                <a:spcPts val="3219"/>
              </a:lnSpc>
            </a:pPr>
            <a:r>
              <a:rPr lang="en-US" b="true" sz="2299" i="true">
                <a:solidFill>
                  <a:srgbClr val="000000"/>
                </a:solidFill>
                <a:latin typeface="Public Sans Bold Italics"/>
                <a:ea typeface="Public Sans Bold Italics"/>
                <a:cs typeface="Public Sans Bold Italics"/>
                <a:sym typeface="Public Sans Bold Italics"/>
              </a:rPr>
              <a:t>Berdasarkan metrik MSE dan R², Linear Regression tampil lebih baik daripada XGBoost pada dataset ini karena nilai MSE lebih rendah dan nilai R2 lebih tinggi. Untuk itu, Linear Regression dinilai lebih akurat dan efektif dalam memprediksi waktu pengiriman.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DAGfMNg97Bs</dc:identifier>
  <dcterms:modified xsi:type="dcterms:W3CDTF">2011-08-01T06:04:30Z</dcterms:modified>
  <cp:revision>1</cp:revision>
  <dc:title>Food Delivery Time Prediction</dc:title>
</cp:coreProperties>
</file>